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58" r:id="rId4"/>
    <p:sldId id="285" r:id="rId5"/>
    <p:sldId id="260" r:id="rId6"/>
    <p:sldId id="261" r:id="rId7"/>
    <p:sldId id="280" r:id="rId8"/>
    <p:sldId id="281" r:id="rId9"/>
    <p:sldId id="282" r:id="rId10"/>
    <p:sldId id="283" r:id="rId11"/>
    <p:sldId id="270" r:id="rId12"/>
    <p:sldId id="271" r:id="rId13"/>
    <p:sldId id="279" r:id="rId14"/>
    <p:sldId id="273" r:id="rId15"/>
    <p:sldId id="274" r:id="rId16"/>
    <p:sldId id="284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4139"/>
    <a:srgbClr val="C0E7FC"/>
    <a:srgbClr val="1271FA"/>
    <a:srgbClr val="FAC3BE"/>
    <a:srgbClr val="BA3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-1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%20Kosalec\OneDrive\Radna%20povr&#353;ina\Clanak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Broj građevina prema tipu konstrukcije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441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D12-4344-AE96-BA8543092137}"/>
              </c:ext>
            </c:extLst>
          </c:dPt>
          <c:dPt>
            <c:idx val="1"/>
            <c:invertIfNegative val="0"/>
            <c:bubble3D val="0"/>
            <c:spPr>
              <a:solidFill>
                <a:srgbClr val="FAC3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D12-4344-AE96-BA8543092137}"/>
              </c:ext>
            </c:extLst>
          </c:dPt>
          <c:dPt>
            <c:idx val="2"/>
            <c:invertIfNegative val="0"/>
            <c:bubble3D val="0"/>
            <c:spPr>
              <a:solidFill>
                <a:srgbClr val="1271F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12-4344-AE96-BA8543092137}"/>
              </c:ext>
            </c:extLst>
          </c:dPt>
          <c:dPt>
            <c:idx val="3"/>
            <c:invertIfNegative val="0"/>
            <c:bubble3D val="0"/>
            <c:spPr>
              <a:solidFill>
                <a:srgbClr val="C0E7F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12-4344-AE96-BA85430921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pivot!$P$20:$S$20</c:f>
              <c:strCache>
                <c:ptCount val="4"/>
                <c:pt idx="0">
                  <c:v>RC2</c:v>
                </c:pt>
                <c:pt idx="1">
                  <c:v>CM</c:v>
                </c:pt>
                <c:pt idx="2">
                  <c:v>URM_S</c:v>
                </c:pt>
                <c:pt idx="3">
                  <c:v>URM_D</c:v>
                </c:pt>
              </c:strCache>
            </c:strRef>
          </c:cat>
          <c:val>
            <c:numRef>
              <c:f>pivot!$P$21:$S$21</c:f>
              <c:numCache>
                <c:formatCode>General</c:formatCode>
                <c:ptCount val="4"/>
                <c:pt idx="0">
                  <c:v>713</c:v>
                </c:pt>
                <c:pt idx="1">
                  <c:v>1525</c:v>
                </c:pt>
                <c:pt idx="2">
                  <c:v>3996</c:v>
                </c:pt>
                <c:pt idx="3">
                  <c:v>2054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2-4344-AE96-BA8543092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8027936"/>
        <c:axId val="342010176"/>
      </c:barChart>
      <c:catAx>
        <c:axId val="3780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010176"/>
        <c:crosses val="autoZero"/>
        <c:auto val="1"/>
        <c:lblAlgn val="ctr"/>
        <c:lblOffset val="100"/>
        <c:noMultiLvlLbl val="0"/>
      </c:catAx>
      <c:valAx>
        <c:axId val="34201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02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Raspon</a:t>
            </a:r>
            <a:r>
              <a:rPr lang="hr-HR" baseline="0" dirty="0"/>
              <a:t> godina izgradnje</a:t>
            </a:r>
            <a:endParaRPr lang="hr-HR" dirty="0"/>
          </a:p>
        </c:rich>
      </c:tx>
      <c:layout>
        <c:manualLayout>
          <c:xMode val="edge"/>
          <c:yMode val="edge"/>
          <c:x val="0.23560711513018889"/>
          <c:y val="4.16666570259990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pivot!$O$26</c:f>
              <c:strCache>
                <c:ptCount val="1"/>
                <c:pt idx="0">
                  <c:v>1880_1918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pivot!$T$25</c:f>
              <c:numCache>
                <c:formatCode>General</c:formatCode>
                <c:ptCount val="1"/>
              </c:numCache>
            </c:numRef>
          </c:cat>
          <c:val>
            <c:numRef>
              <c:f>pivot!$T$26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1-4619-80A4-0695C88C9957}"/>
            </c:ext>
          </c:extLst>
        </c:ser>
        <c:ser>
          <c:idx val="1"/>
          <c:order val="1"/>
          <c:tx>
            <c:strRef>
              <c:f>pivot!$O$27</c:f>
              <c:strCache>
                <c:ptCount val="1"/>
                <c:pt idx="0">
                  <c:v>1919_1944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pivot!$T$25</c:f>
              <c:numCache>
                <c:formatCode>General</c:formatCode>
                <c:ptCount val="1"/>
              </c:numCache>
            </c:numRef>
          </c:cat>
          <c:val>
            <c:numRef>
              <c:f>pivot!$T$27</c:f>
              <c:numCache>
                <c:formatCode>General</c:formatCode>
                <c:ptCount val="1"/>
                <c:pt idx="0">
                  <c:v>2255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F1-4619-80A4-0695C88C9957}"/>
            </c:ext>
          </c:extLst>
        </c:ser>
        <c:ser>
          <c:idx val="2"/>
          <c:order val="2"/>
          <c:tx>
            <c:strRef>
              <c:f>pivot!$O$28</c:f>
              <c:strCache>
                <c:ptCount val="1"/>
                <c:pt idx="0">
                  <c:v>1945_1964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pivot!$T$25</c:f>
              <c:numCache>
                <c:formatCode>General</c:formatCode>
                <c:ptCount val="1"/>
              </c:numCache>
            </c:numRef>
          </c:cat>
          <c:val>
            <c:numRef>
              <c:f>pivot!$T$28</c:f>
              <c:numCache>
                <c:formatCode>General</c:formatCode>
                <c:ptCount val="1"/>
                <c:pt idx="0">
                  <c:v>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F1-4619-80A4-0695C88C9957}"/>
            </c:ext>
          </c:extLst>
        </c:ser>
        <c:ser>
          <c:idx val="3"/>
          <c:order val="3"/>
          <c:tx>
            <c:strRef>
              <c:f>pivot!$O$29</c:f>
              <c:strCache>
                <c:ptCount val="1"/>
                <c:pt idx="0">
                  <c:v>1965_1981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pivot!$T$25</c:f>
              <c:numCache>
                <c:formatCode>General</c:formatCode>
                <c:ptCount val="1"/>
              </c:numCache>
            </c:numRef>
          </c:cat>
          <c:val>
            <c:numRef>
              <c:f>pivot!$T$29</c:f>
              <c:numCache>
                <c:formatCode>General</c:formatCode>
                <c:ptCount val="1"/>
                <c:pt idx="0">
                  <c:v>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F1-4619-80A4-0695C88C9957}"/>
            </c:ext>
          </c:extLst>
        </c:ser>
        <c:ser>
          <c:idx val="4"/>
          <c:order val="4"/>
          <c:tx>
            <c:strRef>
              <c:f>pivot!$O$30</c:f>
              <c:strCache>
                <c:ptCount val="1"/>
                <c:pt idx="0">
                  <c:v>1982_2009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pivot!$T$25</c:f>
              <c:numCache>
                <c:formatCode>General</c:formatCode>
                <c:ptCount val="1"/>
              </c:numCache>
            </c:numRef>
          </c:cat>
          <c:val>
            <c:numRef>
              <c:f>pivot!$T$30</c:f>
              <c:numCache>
                <c:formatCode>General</c:formatCode>
                <c:ptCount val="1"/>
                <c:pt idx="0">
                  <c:v>1436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F1-4619-80A4-0695C88C9957}"/>
            </c:ext>
          </c:extLst>
        </c:ser>
        <c:ser>
          <c:idx val="5"/>
          <c:order val="5"/>
          <c:tx>
            <c:strRef>
              <c:f>pivot!$O$31</c:f>
              <c:strCache>
                <c:ptCount val="1"/>
                <c:pt idx="0">
                  <c:v>2010v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pivot!$T$25</c:f>
              <c:numCache>
                <c:formatCode>General</c:formatCode>
                <c:ptCount val="1"/>
              </c:numCache>
            </c:numRef>
          </c:cat>
          <c:val>
            <c:numRef>
              <c:f>pivot!$T$31</c:f>
              <c:numCache>
                <c:formatCode>General</c:formatCode>
                <c:ptCount val="1"/>
                <c:pt idx="0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F1-4619-80A4-0695C88C99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8026496"/>
        <c:axId val="481135680"/>
      </c:barChart>
      <c:catAx>
        <c:axId val="37802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135680"/>
        <c:crosses val="autoZero"/>
        <c:auto val="1"/>
        <c:lblAlgn val="ctr"/>
        <c:lblOffset val="100"/>
        <c:noMultiLvlLbl val="0"/>
      </c:catAx>
      <c:valAx>
        <c:axId val="48113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02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Podjela </a:t>
            </a:r>
            <a:r>
              <a:rPr lang="hr-HR" baseline="0" dirty="0"/>
              <a:t>prema visini (</a:t>
            </a:r>
            <a:r>
              <a:rPr lang="hr-HR" baseline="0" dirty="0" err="1"/>
              <a:t>katosti</a:t>
            </a:r>
            <a:r>
              <a:rPr lang="hr-HR" baseline="0" dirty="0"/>
              <a:t>)</a:t>
            </a:r>
            <a:endParaRPr lang="hr-HR" dirty="0"/>
          </a:p>
        </c:rich>
      </c:tx>
      <c:layout>
        <c:manualLayout>
          <c:xMode val="edge"/>
          <c:yMode val="edge"/>
          <c:x val="0.31718846337335005"/>
          <c:y val="1.76308529746511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pivot!$O$14</c:f>
              <c:strCache>
                <c:ptCount val="1"/>
                <c:pt idx="0">
                  <c:v>L (1-2)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pivot!$P$13:$S$13</c:f>
              <c:strCache>
                <c:ptCount val="4"/>
                <c:pt idx="0">
                  <c:v>RC2</c:v>
                </c:pt>
                <c:pt idx="1">
                  <c:v>CM</c:v>
                </c:pt>
                <c:pt idx="2">
                  <c:v>URM_S</c:v>
                </c:pt>
                <c:pt idx="3">
                  <c:v>URM_D</c:v>
                </c:pt>
              </c:strCache>
            </c:strRef>
          </c:cat>
          <c:val>
            <c:numRef>
              <c:f>pivot!$P$14:$S$14</c:f>
              <c:numCache>
                <c:formatCode>General</c:formatCode>
                <c:ptCount val="4"/>
                <c:pt idx="0">
                  <c:v>411</c:v>
                </c:pt>
                <c:pt idx="1">
                  <c:v>986</c:v>
                </c:pt>
                <c:pt idx="2">
                  <c:v>1721</c:v>
                </c:pt>
                <c:pt idx="3">
                  <c:v>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76-4AE3-8D25-44FD3E85D5BB}"/>
            </c:ext>
          </c:extLst>
        </c:ser>
        <c:ser>
          <c:idx val="1"/>
          <c:order val="1"/>
          <c:tx>
            <c:strRef>
              <c:f>pivot!$O$15</c:f>
              <c:strCache>
                <c:ptCount val="1"/>
                <c:pt idx="0">
                  <c:v>M (2-5)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pivot!$P$13:$S$13</c:f>
              <c:strCache>
                <c:ptCount val="4"/>
                <c:pt idx="0">
                  <c:v>RC2</c:v>
                </c:pt>
                <c:pt idx="1">
                  <c:v>CM</c:v>
                </c:pt>
                <c:pt idx="2">
                  <c:v>URM_S</c:v>
                </c:pt>
                <c:pt idx="3">
                  <c:v>URM_D</c:v>
                </c:pt>
              </c:strCache>
            </c:strRef>
          </c:cat>
          <c:val>
            <c:numRef>
              <c:f>pivot!$P$15:$S$15</c:f>
              <c:numCache>
                <c:formatCode>General</c:formatCode>
                <c:ptCount val="4"/>
                <c:pt idx="0">
                  <c:v>52</c:v>
                </c:pt>
                <c:pt idx="1">
                  <c:v>422</c:v>
                </c:pt>
                <c:pt idx="2">
                  <c:v>2145</c:v>
                </c:pt>
                <c:pt idx="3">
                  <c:v>1704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76-4AE3-8D25-44FD3E85D5BB}"/>
            </c:ext>
          </c:extLst>
        </c:ser>
        <c:ser>
          <c:idx val="2"/>
          <c:order val="2"/>
          <c:tx>
            <c:strRef>
              <c:f>pivot!$O$16</c:f>
              <c:strCache>
                <c:ptCount val="1"/>
                <c:pt idx="0">
                  <c:v>H (&gt;6)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pivot!$P$13:$S$13</c:f>
              <c:strCache>
                <c:ptCount val="4"/>
                <c:pt idx="0">
                  <c:v>RC2</c:v>
                </c:pt>
                <c:pt idx="1">
                  <c:v>CM</c:v>
                </c:pt>
                <c:pt idx="2">
                  <c:v>URM_S</c:v>
                </c:pt>
                <c:pt idx="3">
                  <c:v>URM_D</c:v>
                </c:pt>
              </c:strCache>
            </c:strRef>
          </c:cat>
          <c:val>
            <c:numRef>
              <c:f>pivot!$P$16:$S$16</c:f>
              <c:numCache>
                <c:formatCode>General</c:formatCode>
                <c:ptCount val="4"/>
                <c:pt idx="0">
                  <c:v>251</c:v>
                </c:pt>
                <c:pt idx="1">
                  <c:v>117</c:v>
                </c:pt>
                <c:pt idx="2">
                  <c:v>130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76-4AE3-8D25-44FD3E85D5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941392"/>
        <c:axId val="820276319"/>
      </c:barChart>
      <c:catAx>
        <c:axId val="36394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0276319"/>
        <c:crosses val="autoZero"/>
        <c:auto val="1"/>
        <c:lblAlgn val="ctr"/>
        <c:lblOffset val="100"/>
        <c:noMultiLvlLbl val="0"/>
      </c:catAx>
      <c:valAx>
        <c:axId val="82027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94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Položaj grade</a:t>
            </a:r>
            <a:r>
              <a:rPr lang="hr-HR" baseline="0"/>
              <a:t> u bloku</a:t>
            </a:r>
            <a:endParaRPr lang="hr-H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pivot!$O$37:$O$41</c:f>
              <c:strCache>
                <c:ptCount val="5"/>
                <c:pt idx="0">
                  <c:v>Samostojeća  zgrada</c:v>
                </c:pt>
                <c:pt idx="1">
                  <c:v>Zgrada na kraju niza (susjedna s jednom zgradom)</c:v>
                </c:pt>
                <c:pt idx="2">
                  <c:v>Zgrada unutar niza (susjedna sa dvije zgrade)</c:v>
                </c:pt>
                <c:pt idx="3">
                  <c:v>Zgrada unutar niza (susjedna sa tri zgrade)</c:v>
                </c:pt>
                <c:pt idx="4">
                  <c:v>Zgrada na uglu</c:v>
                </c:pt>
              </c:strCache>
            </c:strRef>
          </c:cat>
          <c:val>
            <c:numRef>
              <c:f>pivot!$P$37:$P$41</c:f>
              <c:numCache>
                <c:formatCode>General</c:formatCode>
                <c:ptCount val="5"/>
                <c:pt idx="0">
                  <c:v>1444</c:v>
                </c:pt>
                <c:pt idx="1">
                  <c:v>4209</c:v>
                </c:pt>
                <c:pt idx="2">
                  <c:v>2029</c:v>
                </c:pt>
                <c:pt idx="3">
                  <c:v>273</c:v>
                </c:pt>
                <c:pt idx="4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0-4CA9-9C41-1F9819F15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926992"/>
        <c:axId val="339384528"/>
      </c:barChart>
      <c:catAx>
        <c:axId val="36392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384528"/>
        <c:crosses val="autoZero"/>
        <c:auto val="1"/>
        <c:lblAlgn val="ctr"/>
        <c:lblOffset val="100"/>
        <c:noMultiLvlLbl val="0"/>
      </c:catAx>
      <c:valAx>
        <c:axId val="33938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92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sz="1600" dirty="0"/>
              <a:t>Najvjerojatnija razina oštećenja za potrese intenziteta VIII i IX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(2)'!$M$71</c:f>
              <c:strCache>
                <c:ptCount val="1"/>
                <c:pt idx="0">
                  <c:v>bez oštećenja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(2)'!$L$72:$L$73</c:f>
              <c:strCache>
                <c:ptCount val="2"/>
                <c:pt idx="0">
                  <c:v>VIII</c:v>
                </c:pt>
                <c:pt idx="1">
                  <c:v>IX</c:v>
                </c:pt>
              </c:strCache>
            </c:strRef>
          </c:cat>
          <c:val>
            <c:numRef>
              <c:f>'pivot (2)'!$M$72:$M$73</c:f>
              <c:numCache>
                <c:formatCode>General</c:formatCode>
                <c:ptCount val="2"/>
                <c:pt idx="0">
                  <c:v>408</c:v>
                </c:pt>
                <c:pt idx="1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F9-4E94-B838-0B21A6A2C405}"/>
            </c:ext>
          </c:extLst>
        </c:ser>
        <c:ser>
          <c:idx val="1"/>
          <c:order val="1"/>
          <c:tx>
            <c:strRef>
              <c:f>'pivot (2)'!$N$71</c:f>
              <c:strCache>
                <c:ptCount val="1"/>
                <c:pt idx="0">
                  <c:v>blago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(2)'!$L$72:$L$73</c:f>
              <c:strCache>
                <c:ptCount val="2"/>
                <c:pt idx="0">
                  <c:v>VIII</c:v>
                </c:pt>
                <c:pt idx="1">
                  <c:v>IX</c:v>
                </c:pt>
              </c:strCache>
            </c:strRef>
          </c:cat>
          <c:val>
            <c:numRef>
              <c:f>'pivot (2)'!$N$72:$N$73</c:f>
              <c:numCache>
                <c:formatCode>General</c:formatCode>
                <c:ptCount val="2"/>
                <c:pt idx="0">
                  <c:v>2181</c:v>
                </c:pt>
                <c:pt idx="1">
                  <c:v>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F9-4E94-B838-0B21A6A2C405}"/>
            </c:ext>
          </c:extLst>
        </c:ser>
        <c:ser>
          <c:idx val="2"/>
          <c:order val="2"/>
          <c:tx>
            <c:strRef>
              <c:f>'pivot (2)'!$O$71</c:f>
              <c:strCache>
                <c:ptCount val="1"/>
                <c:pt idx="0">
                  <c:v>umjereno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(2)'!$L$72:$L$73</c:f>
              <c:strCache>
                <c:ptCount val="2"/>
                <c:pt idx="0">
                  <c:v>VIII</c:v>
                </c:pt>
                <c:pt idx="1">
                  <c:v>IX</c:v>
                </c:pt>
              </c:strCache>
            </c:strRef>
          </c:cat>
          <c:val>
            <c:numRef>
              <c:f>'pivot (2)'!$O$72:$O$73</c:f>
              <c:numCache>
                <c:formatCode>General</c:formatCode>
                <c:ptCount val="2"/>
                <c:pt idx="0">
                  <c:v>4284</c:v>
                </c:pt>
                <c:pt idx="1">
                  <c:v>1731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F9-4E94-B838-0B21A6A2C405}"/>
            </c:ext>
          </c:extLst>
        </c:ser>
        <c:ser>
          <c:idx val="3"/>
          <c:order val="3"/>
          <c:tx>
            <c:strRef>
              <c:f>'pivot (2)'!$P$71</c:f>
              <c:strCache>
                <c:ptCount val="1"/>
                <c:pt idx="0">
                  <c:v>znatno do teško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(2)'!$L$72:$L$73</c:f>
              <c:strCache>
                <c:ptCount val="2"/>
                <c:pt idx="0">
                  <c:v>VIII</c:v>
                </c:pt>
                <c:pt idx="1">
                  <c:v>IX</c:v>
                </c:pt>
              </c:strCache>
            </c:strRef>
          </c:cat>
          <c:val>
            <c:numRef>
              <c:f>'pivot (2)'!$P$72:$P$73</c:f>
              <c:numCache>
                <c:formatCode>General</c:formatCode>
                <c:ptCount val="2"/>
                <c:pt idx="0">
                  <c:v>1410</c:v>
                </c:pt>
                <c:pt idx="1">
                  <c:v>4374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F9-4E94-B838-0B21A6A2C405}"/>
            </c:ext>
          </c:extLst>
        </c:ser>
        <c:ser>
          <c:idx val="4"/>
          <c:order val="4"/>
          <c:tx>
            <c:strRef>
              <c:f>'pivot (2)'!$Q$71</c:f>
              <c:strCache>
                <c:ptCount val="1"/>
                <c:pt idx="0">
                  <c:v>vrlo teško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(2)'!$L$72:$L$73</c:f>
              <c:strCache>
                <c:ptCount val="2"/>
                <c:pt idx="0">
                  <c:v>VIII</c:v>
                </c:pt>
                <c:pt idx="1">
                  <c:v>IX</c:v>
                </c:pt>
              </c:strCache>
            </c:strRef>
          </c:cat>
          <c:val>
            <c:numRef>
              <c:f>'pivot (2)'!$Q$72:$Q$73</c:f>
              <c:numCache>
                <c:formatCode>General</c:formatCode>
                <c:ptCount val="2"/>
                <c:pt idx="0">
                  <c:v>2</c:v>
                </c:pt>
                <c:pt idx="1">
                  <c:v>1412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F9-4E94-B838-0B21A6A2C405}"/>
            </c:ext>
          </c:extLst>
        </c:ser>
        <c:ser>
          <c:idx val="5"/>
          <c:order val="5"/>
          <c:tx>
            <c:strRef>
              <c:f>'pivot (2)'!$R$71</c:f>
              <c:strCache>
                <c:ptCount val="1"/>
                <c:pt idx="0">
                  <c:v>potpuni slom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'pivot (2)'!$L$72:$L$73</c:f>
              <c:strCache>
                <c:ptCount val="2"/>
                <c:pt idx="0">
                  <c:v>VIII</c:v>
                </c:pt>
                <c:pt idx="1">
                  <c:v>IX</c:v>
                </c:pt>
              </c:strCache>
            </c:strRef>
          </c:cat>
          <c:val>
            <c:numRef>
              <c:f>'pivot (2)'!$R$72:$R$73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7FF9-4E94-B838-0B21A6A2C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8033216"/>
        <c:axId val="360830416"/>
      </c:barChart>
      <c:catAx>
        <c:axId val="37803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0830416"/>
        <c:crosses val="autoZero"/>
        <c:auto val="1"/>
        <c:lblAlgn val="ctr"/>
        <c:lblOffset val="100"/>
        <c:noMultiLvlLbl val="0"/>
      </c:catAx>
      <c:valAx>
        <c:axId val="36083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0332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sz="12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Najvjerojatnija razina oštećenja za potres intenziteta VIII prema tipovima građevina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(2)'!$N$59</c:f>
              <c:strCache>
                <c:ptCount val="1"/>
                <c:pt idx="0">
                  <c:v>bez oštećenja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(2)'!$M$60,'pivot (2)'!$M$62,'pivot (2)'!$M$64,'pivot (2)'!$M$66)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(2)'!$N$60,'pivot (2)'!$N$62,'pivot (2)'!$N$64,'pivot (2)'!$N$66)</c:f>
              <c:numCache>
                <c:formatCode>General</c:formatCode>
                <c:ptCount val="4"/>
                <c:pt idx="0">
                  <c:v>408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50A-4A14-8760-3F216CAD1AE7}"/>
            </c:ext>
          </c:extLst>
        </c:ser>
        <c:ser>
          <c:idx val="1"/>
          <c:order val="1"/>
          <c:tx>
            <c:strRef>
              <c:f>'pivot (2)'!$O$59</c:f>
              <c:strCache>
                <c:ptCount val="1"/>
                <c:pt idx="0">
                  <c:v>blago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(2)'!$M$60,'pivot (2)'!$M$62,'pivot (2)'!$M$64,'pivot (2)'!$M$66)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(2)'!$O$60,'pivot (2)'!$O$62,'pivot (2)'!$O$64,'pivot (2)'!$O$66)</c:f>
              <c:numCache>
                <c:formatCode>General</c:formatCode>
                <c:ptCount val="4"/>
                <c:pt idx="0">
                  <c:v>305</c:v>
                </c:pt>
                <c:pt idx="1">
                  <c:v>1421</c:v>
                </c:pt>
                <c:pt idx="2">
                  <c:v>455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50A-4A14-8760-3F216CAD1AE7}"/>
            </c:ext>
          </c:extLst>
        </c:ser>
        <c:ser>
          <c:idx val="2"/>
          <c:order val="2"/>
          <c:tx>
            <c:strRef>
              <c:f>'pivot (2)'!$P$59</c:f>
              <c:strCache>
                <c:ptCount val="1"/>
                <c:pt idx="0">
                  <c:v>umjereno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(2)'!$M$60,'pivot (2)'!$M$62,'pivot (2)'!$M$64,'pivot (2)'!$M$66)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(2)'!$P$60,'pivot (2)'!$P$62,'pivot (2)'!$P$64,'pivot (2)'!$P$66)</c:f>
              <c:numCache>
                <c:formatCode>General</c:formatCode>
                <c:ptCount val="4"/>
                <c:pt idx="1">
                  <c:v>104</c:v>
                </c:pt>
                <c:pt idx="2">
                  <c:v>3410</c:v>
                </c:pt>
                <c:pt idx="3">
                  <c:v>770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50A-4A14-8760-3F216CAD1AE7}"/>
            </c:ext>
          </c:extLst>
        </c:ser>
        <c:ser>
          <c:idx val="3"/>
          <c:order val="3"/>
          <c:tx>
            <c:strRef>
              <c:f>'pivot (2)'!$Q$59</c:f>
              <c:strCache>
                <c:ptCount val="1"/>
                <c:pt idx="0">
                  <c:v>znatno do teško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(2)'!$M$60,'pivot (2)'!$M$62,'pivot (2)'!$M$64,'pivot (2)'!$M$66)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(2)'!$Q$60,'pivot (2)'!$Q$62,'pivot (2)'!$Q$64,'pivot (2)'!$Q$66)</c:f>
              <c:numCache>
                <c:formatCode>General</c:formatCode>
                <c:ptCount val="4"/>
                <c:pt idx="2">
                  <c:v>130</c:v>
                </c:pt>
                <c:pt idx="3">
                  <c:v>1280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F50A-4A14-8760-3F216CAD1AE7}"/>
            </c:ext>
          </c:extLst>
        </c:ser>
        <c:ser>
          <c:idx val="4"/>
          <c:order val="4"/>
          <c:tx>
            <c:strRef>
              <c:f>'pivot (2)'!$R$59</c:f>
              <c:strCache>
                <c:ptCount val="1"/>
                <c:pt idx="0">
                  <c:v>vrlo teško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('pivot (2)'!$M$60,'pivot (2)'!$M$62,'pivot (2)'!$M$64,'pivot (2)'!$M$66)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(2)'!$R$60,'pivot (2)'!$R$62,'pivot (2)'!$R$64,'pivot (2)'!$R$66)</c:f>
              <c:numCache>
                <c:formatCode>General</c:formatCode>
                <c:ptCount val="4"/>
                <c:pt idx="3">
                  <c:v>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F50A-4A14-8760-3F216CAD1AE7}"/>
            </c:ext>
          </c:extLst>
        </c:ser>
        <c:ser>
          <c:idx val="5"/>
          <c:order val="5"/>
          <c:tx>
            <c:strRef>
              <c:f>'pivot (2)'!$S$59</c:f>
              <c:strCache>
                <c:ptCount val="1"/>
                <c:pt idx="0">
                  <c:v>potpuni slom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('pivot (2)'!$M$60,'pivot (2)'!$M$62,'pivot (2)'!$M$64,'pivot (2)'!$M$66)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(2)'!$S$60,'pivot (2)'!$S$62,'pivot (2)'!$S$64,'pivot (2)'!$S$66)</c:f>
              <c:numCache>
                <c:formatCode>General</c:formatCode>
                <c:ptCount val="4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F50A-4A14-8760-3F216CAD1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6154271"/>
        <c:axId val="748211824"/>
      </c:barChart>
      <c:catAx>
        <c:axId val="117615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48211824"/>
        <c:crossesAt val="0"/>
        <c:auto val="1"/>
        <c:lblAlgn val="ctr"/>
        <c:lblOffset val="100"/>
        <c:noMultiLvlLbl val="0"/>
      </c:catAx>
      <c:valAx>
        <c:axId val="748211824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76154271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sz="12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Najvjerojatnija razina oštećenja za potres intenziteta IX prema tipovima građevina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'pivot (2)'!$M$46</c:f>
              <c:strCache>
                <c:ptCount val="1"/>
                <c:pt idx="0">
                  <c:v>bez oštećenja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(2)'!$L$47,'pivot (2)'!$L$49,'pivot (2)'!$L$51,'pivot (2)'!$L$53)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(2)'!$M$47,'pivot (2)'!$M$49,'pivot (2)'!$M$51,'pivot (2)'!$M$53)</c:f>
              <c:numCache>
                <c:formatCode>General</c:formatCode>
                <c:ptCount val="4"/>
                <c:pt idx="0">
                  <c:v>101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CB2-41A8-AFD6-9542F8C4C64C}"/>
            </c:ext>
          </c:extLst>
        </c:ser>
        <c:ser>
          <c:idx val="1"/>
          <c:order val="1"/>
          <c:tx>
            <c:strRef>
              <c:f>'pivot (2)'!$N$46</c:f>
              <c:strCache>
                <c:ptCount val="1"/>
                <c:pt idx="0">
                  <c:v>blago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(2)'!$L$47,'pivot (2)'!$L$49,'pivot (2)'!$L$51,'pivot (2)'!$L$53)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(2)'!$N$47,'pivot (2)'!$N$49,'pivot (2)'!$N$51,'pivot (2)'!$N$53)</c:f>
              <c:numCache>
                <c:formatCode>General</c:formatCode>
                <c:ptCount val="4"/>
                <c:pt idx="0">
                  <c:v>574</c:v>
                </c:pt>
                <c:pt idx="1">
                  <c:v>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CB2-41A8-AFD6-9542F8C4C64C}"/>
            </c:ext>
          </c:extLst>
        </c:ser>
        <c:ser>
          <c:idx val="2"/>
          <c:order val="2"/>
          <c:tx>
            <c:strRef>
              <c:f>'pivot (2)'!$O$46</c:f>
              <c:strCache>
                <c:ptCount val="1"/>
                <c:pt idx="0">
                  <c:v>umjereno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(2)'!$L$47,'pivot (2)'!$L$49,'pivot (2)'!$L$51,'pivot (2)'!$L$53)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(2)'!$O$47,'pivot (2)'!$O$49,'pivot (2)'!$O$51,'pivot (2)'!$O$53)</c:f>
              <c:numCache>
                <c:formatCode>General</c:formatCode>
                <c:ptCount val="4"/>
                <c:pt idx="0">
                  <c:v>38</c:v>
                </c:pt>
                <c:pt idx="1">
                  <c:v>1328</c:v>
                </c:pt>
                <c:pt idx="2">
                  <c:v>365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CB2-41A8-AFD6-9542F8C4C64C}"/>
            </c:ext>
          </c:extLst>
        </c:ser>
        <c:ser>
          <c:idx val="3"/>
          <c:order val="3"/>
          <c:tx>
            <c:strRef>
              <c:f>'pivot (2)'!$P$46</c:f>
              <c:strCache>
                <c:ptCount val="1"/>
                <c:pt idx="0">
                  <c:v>znatno do teško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(2)'!$L$47,'pivot (2)'!$L$49,'pivot (2)'!$L$51,'pivot (2)'!$L$53)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(2)'!$P$47,'pivot (2)'!$P$49,'pivot (2)'!$P$51,'pivot (2)'!$P$53)</c:f>
              <c:numCache>
                <c:formatCode>General</c:formatCode>
                <c:ptCount val="4"/>
                <c:pt idx="1">
                  <c:v>104</c:v>
                </c:pt>
                <c:pt idx="2">
                  <c:v>3500</c:v>
                </c:pt>
                <c:pt idx="3">
                  <c:v>770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0CB2-41A8-AFD6-9542F8C4C64C}"/>
            </c:ext>
          </c:extLst>
        </c:ser>
        <c:ser>
          <c:idx val="4"/>
          <c:order val="4"/>
          <c:tx>
            <c:strRef>
              <c:f>'pivot (2)'!$Q$46</c:f>
              <c:strCache>
                <c:ptCount val="1"/>
                <c:pt idx="0">
                  <c:v>vrlo teško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('pivot (2)'!$L$47,'pivot (2)'!$L$49,'pivot (2)'!$L$51,'pivot (2)'!$L$53)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(2)'!$Q$47,'pivot (2)'!$Q$49,'pivot (2)'!$Q$51,'pivot (2)'!$Q$53)</c:f>
              <c:numCache>
                <c:formatCode>General</c:formatCode>
                <c:ptCount val="4"/>
                <c:pt idx="2">
                  <c:v>130</c:v>
                </c:pt>
                <c:pt idx="3">
                  <c:v>1282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0CB2-41A8-AFD6-9542F8C4C64C}"/>
            </c:ext>
          </c:extLst>
        </c:ser>
        <c:ser>
          <c:idx val="5"/>
          <c:order val="5"/>
          <c:tx>
            <c:strRef>
              <c:f>'pivot (2)'!$R$46</c:f>
              <c:strCache>
                <c:ptCount val="1"/>
                <c:pt idx="0">
                  <c:v>potpuni slom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('pivot (2)'!$L$47,'pivot (2)'!$L$49,'pivot (2)'!$L$51,'pivot (2)'!$L$53)</c:f>
              <c:strCache>
                <c:ptCount val="4"/>
                <c:pt idx="0">
                  <c:v>RC</c:v>
                </c:pt>
                <c:pt idx="1">
                  <c:v>CM</c:v>
                </c:pt>
                <c:pt idx="2">
                  <c:v>URMS</c:v>
                </c:pt>
                <c:pt idx="3">
                  <c:v>URMD</c:v>
                </c:pt>
              </c:strCache>
              <c:extLst/>
            </c:strRef>
          </c:cat>
          <c:val>
            <c:numRef>
              <c:f>('pivot (2)'!$R$47,'pivot (2)'!$R$49,'pivot (2)'!$R$51,'pivot (2)'!$R$53)</c:f>
              <c:numCache>
                <c:formatCode>General</c:formatCode>
                <c:ptCount val="4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0CB2-41A8-AFD6-9542F8C4C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9206528"/>
        <c:axId val="756431104"/>
      </c:barChart>
      <c:catAx>
        <c:axId val="105920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6431104"/>
        <c:crosses val="autoZero"/>
        <c:auto val="1"/>
        <c:lblAlgn val="ctr"/>
        <c:lblOffset val="100"/>
        <c:noMultiLvlLbl val="0"/>
      </c:catAx>
      <c:valAx>
        <c:axId val="756431104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920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hr-HR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Najvjerojatniji stupnjevi oštećenja za potrese intenziteta VI, VII i razine oštećenja potresa ZG baze</a:t>
            </a:r>
            <a:endParaRPr lang="hr-HR" sz="140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60646425441161E-2"/>
          <c:y val="0.2046367851622875"/>
          <c:w val="0.84208185014516146"/>
          <c:h val="0.588331796363292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'pivot (3)'!$M$7</c:f>
              <c:strCache>
                <c:ptCount val="1"/>
                <c:pt idx="0">
                  <c:v>bez oštećenja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(3)'!$M$8:$M$10</c:f>
              <c:numCache>
                <c:formatCode>General</c:formatCode>
                <c:ptCount val="3"/>
                <c:pt idx="0">
                  <c:v>4372</c:v>
                </c:pt>
                <c:pt idx="1">
                  <c:v>1453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D2-44AE-A00E-6E8A9C7F6067}"/>
            </c:ext>
          </c:extLst>
        </c:ser>
        <c:ser>
          <c:idx val="1"/>
          <c:order val="1"/>
          <c:tx>
            <c:strRef>
              <c:f>'pivot (3)'!$N$7</c:f>
              <c:strCache>
                <c:ptCount val="1"/>
                <c:pt idx="0">
                  <c:v>blago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(3)'!$N$8:$N$10</c:f>
              <c:numCache>
                <c:formatCode>General</c:formatCode>
                <c:ptCount val="3"/>
                <c:pt idx="0">
                  <c:v>3913</c:v>
                </c:pt>
                <c:pt idx="1">
                  <c:v>5597</c:v>
                </c:pt>
                <c:pt idx="2">
                  <c:v>1310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D2-44AE-A00E-6E8A9C7F6067}"/>
            </c:ext>
          </c:extLst>
        </c:ser>
        <c:ser>
          <c:idx val="2"/>
          <c:order val="2"/>
          <c:tx>
            <c:strRef>
              <c:f>'pivot (3)'!$O$7</c:f>
              <c:strCache>
                <c:ptCount val="1"/>
                <c:pt idx="0">
                  <c:v>umjereno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(3)'!$O$8:$O$10</c:f>
              <c:numCache>
                <c:formatCode>General</c:formatCode>
                <c:ptCount val="3"/>
                <c:pt idx="1">
                  <c:v>1235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D2-44AE-A00E-6E8A9C7F6067}"/>
            </c:ext>
          </c:extLst>
        </c:ser>
        <c:ser>
          <c:idx val="3"/>
          <c:order val="3"/>
          <c:tx>
            <c:strRef>
              <c:f>'pivot (3)'!$P$7</c:f>
              <c:strCache>
                <c:ptCount val="1"/>
                <c:pt idx="0">
                  <c:v>znatno do teško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(3)'!$P$8:$P$10</c:f>
              <c:numCache>
                <c:formatCode>General</c:formatCode>
                <c:ptCount val="3"/>
                <c:pt idx="1">
                  <c:v>2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D2-44AE-A00E-6E8A9C7F6067}"/>
            </c:ext>
          </c:extLst>
        </c:ser>
        <c:ser>
          <c:idx val="4"/>
          <c:order val="4"/>
          <c:tx>
            <c:strRef>
              <c:f>'pivot (3)'!$Q$7</c:f>
              <c:strCache>
                <c:ptCount val="1"/>
                <c:pt idx="0">
                  <c:v>vrlo teško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(3)'!$Q$8:$Q$10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5BD2-44AE-A00E-6E8A9C7F6067}"/>
            </c:ext>
          </c:extLst>
        </c:ser>
        <c:ser>
          <c:idx val="5"/>
          <c:order val="5"/>
          <c:tx>
            <c:strRef>
              <c:f>'pivot (3)'!$R$7</c:f>
              <c:strCache>
                <c:ptCount val="1"/>
                <c:pt idx="0">
                  <c:v>potpuni slom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(3)'!$R$8:$R$10</c:f>
            </c:numRef>
          </c:val>
          <c:extLst>
            <c:ext xmlns:c16="http://schemas.microsoft.com/office/drawing/2014/chart" uri="{C3380CC4-5D6E-409C-BE32-E72D297353CC}">
              <c16:uniqueId val="{00000005-5BD2-44AE-A00E-6E8A9C7F6067}"/>
            </c:ext>
          </c:extLst>
        </c:ser>
        <c:ser>
          <c:idx val="6"/>
          <c:order val="6"/>
          <c:tx>
            <c:strRef>
              <c:f>'pivot (3)'!$S$7</c:f>
              <c:strCache>
                <c:ptCount val="1"/>
                <c:pt idx="0">
                  <c:v>potpuni slom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'pivot (3)'!$K$8:$L$10</c:f>
              <c:strCache>
                <c:ptCount val="3"/>
                <c:pt idx="0">
                  <c:v>VI</c:v>
                </c:pt>
                <c:pt idx="1">
                  <c:v>VII</c:v>
                </c:pt>
                <c:pt idx="2">
                  <c:v>Zagrebačka baza pregleda</c:v>
                </c:pt>
              </c:strCache>
            </c:strRef>
          </c:cat>
          <c:val>
            <c:numRef>
              <c:f>'pivot (3)'!$S$8:$S$10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6-5BD2-44AE-A00E-6E8A9C7F6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8639104"/>
        <c:axId val="756430608"/>
      </c:barChart>
      <c:catAx>
        <c:axId val="110863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6430608"/>
        <c:crosses val="autoZero"/>
        <c:auto val="1"/>
        <c:lblAlgn val="ctr"/>
        <c:lblOffset val="100"/>
        <c:tickMarkSkip val="10"/>
        <c:noMultiLvlLbl val="0"/>
      </c:catAx>
      <c:valAx>
        <c:axId val="75643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8639104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952558292526783"/>
          <c:y val="0.87468570617834718"/>
          <c:w val="0.77411017760171108"/>
          <c:h val="8.1873207178433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9334-C489-3145-A69E-BF5EF7A42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9E0E4-28C4-D899-0511-A9779637F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F5754-6326-678F-DD26-FAD6F451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EC4D4-74A5-15AF-79E5-34DAADFE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79F47-606F-ECB0-F963-34C033E4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905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FA92-9539-93FC-520F-61162619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8EBAF-8925-E014-CB17-4D1367957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017C-4313-5C2C-C89D-EAD68C7A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AA166-F7C8-AAAE-5485-07E571721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33193-8752-1E25-A941-58BCB468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640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FBE3F4-320F-1DFF-5883-65C898694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6EA2D-FC16-B185-BF6C-0A3D77F70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FB6B-12A9-5546-7536-DD620B23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08FBC-DEBE-E598-40BB-CB72E367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69BCF-C1C6-D7C1-2C4D-EB6314A9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406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0988-1B90-253A-A66A-DAF91F52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953E-921A-B7D6-8A45-4F6345EF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D4D46-A764-C289-62CB-66EE5F02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6C079-EACA-3058-D6B8-622D2E49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DDF88-E9C1-D00B-0FF2-08CE7AA3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649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76CF-E67A-CD08-618A-1CC2A437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3002B-3019-F20A-0DF4-B1FCAC16F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F8DF2-FA2F-887E-B13B-4A5FC2EE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2CBB4-F150-6C41-4E60-07B05093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F9A6-506A-951A-DCCB-62C9B859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091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F9B2-241E-3830-DB17-537E3532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841A-C299-D1FB-643D-E1C8755D7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25729-4C46-D9BC-199E-D5F9D2767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2804E-0FC7-79B8-1773-E3499376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7632-B7EE-C4C6-0E11-9250186B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A35B3-9313-B7E7-D80F-F60F257E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635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746B-8953-FB82-8F3D-1FF0A742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2B133-C548-1F8B-B833-6EE3366E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B82CF-2964-CECB-CE80-2583DEB4E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8C725-2E62-79CB-5D12-BA23C1F33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AEFB6-CE53-5291-A44D-3ED407E9F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9BF20-E0AE-71CF-2B11-FF87E77E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9F99E-1A87-EC21-7EDF-D4A64D61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C81C1-7E89-ECE9-0B89-07ED65DA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974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21FF-F84A-652C-87A6-8AC399C0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4D370-E30E-EFE2-2143-C1C55D42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F8817-C32B-15EC-3B0D-F75C653A8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00F5C-87A6-FD97-8BE8-1EF41E09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006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0EDF3-74F4-DFBC-BDD7-0FCBF744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8616B-7D8A-411C-1D78-87169FBB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772A2-C284-D21B-4B6F-0C0A96BD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89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6FDE-136E-215B-9642-9379B56A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9A00A-325E-8C66-BD94-8E460712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6397F-C7AC-17B6-7CB6-9E0C2EDC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91275-B7F2-FEC8-5A94-44104189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9D533-EA22-430D-3B78-AEF6A00E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42166-B7D0-352A-A4C4-50B989CB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51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426F-20E7-119E-EA91-A833DC2A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F0FC1E-3044-B20E-6067-5409D2131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A8A12-6BB8-8C46-AE23-F53DD5710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07372-5E16-7546-4129-C72D705D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BC59-5334-0936-DDD1-15305B65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DFBC-63FD-632F-0D71-F822A9AF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125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C72EF-8722-BB4C-9044-2485FD21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99B78-9DD4-A497-6D60-9A6E5674E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BFA21-A91F-6AF9-BEC4-E8A940EB0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F6BD-7317-450F-8FDD-43F7A77B9F0D}" type="datetimeFigureOut">
              <a:rPr lang="hr-HR" smtClean="0"/>
              <a:t>17.10.2023.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13505-F5AC-8350-604F-6AB582D23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78CA-C9A9-01C9-15D4-CE68F26B6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744C-AA72-44CC-88C4-68FC8D16CF3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79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7" Type="http://schemas.openxmlformats.org/officeDocument/2006/relationships/image" Target="../media/image39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m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mp"/><Relationship Id="rId11" Type="http://schemas.openxmlformats.org/officeDocument/2006/relationships/image" Target="../media/image9.tmp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tmp"/><Relationship Id="rId4" Type="http://schemas.openxmlformats.org/officeDocument/2006/relationships/image" Target="../media/image2.png"/><Relationship Id="rId9" Type="http://schemas.openxmlformats.org/officeDocument/2006/relationships/image" Target="../media/image7.tmp"/><Relationship Id="rId14" Type="http://schemas.openxmlformats.org/officeDocument/2006/relationships/image" Target="../media/image1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A893E1-2C42-09D8-09FF-665EB9146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603" y="2046986"/>
            <a:ext cx="9122794" cy="2764028"/>
          </a:xfrm>
        </p:spPr>
        <p:txBody>
          <a:bodyPr anchor="ctr">
            <a:normAutofit/>
          </a:bodyPr>
          <a:lstStyle/>
          <a:p>
            <a:r>
              <a:rPr lang="hr-HR" sz="4800" dirty="0">
                <a:latin typeface="+mn-lt"/>
              </a:rPr>
              <a:t>Gradska četvrt Trešnjevka – sjever: baza podataka o građevinama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4CB3F4-A1C6-6551-1528-1E3ABA9C0C37}"/>
              </a:ext>
            </a:extLst>
          </p:cNvPr>
          <p:cNvSpPr txBox="1">
            <a:spLocks/>
          </p:cNvSpPr>
          <p:nvPr/>
        </p:nvSpPr>
        <p:spPr>
          <a:xfrm>
            <a:off x="454100" y="419889"/>
            <a:ext cx="11737900" cy="5831139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None/>
            </a:pPr>
            <a:r>
              <a:rPr lang="en-US" sz="1800" b="1" dirty="0" err="1">
                <a:solidFill>
                  <a:schemeClr val="tx1"/>
                </a:solidFill>
              </a:rPr>
              <a:t>Fizička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oštetljivost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hr-HR" sz="1800" dirty="0">
                <a:solidFill>
                  <a:schemeClr val="tx1"/>
                </a:solidFill>
              </a:rPr>
              <a:t>može se definirati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kao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podložnost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izloženih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građevina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učincima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potresa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oštećenjima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r>
              <a:rPr lang="hr-HR" sz="18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Cilj:</a:t>
            </a:r>
            <a: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određivanje vjerojatnosti pojave zadane razine oštećenosti kod određenog tipa građevine zbog         </a:t>
            </a:r>
            <a:b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djelovanja potresa</a:t>
            </a:r>
          </a:p>
          <a:p>
            <a:pPr marL="0" indent="0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None/>
            </a:pPr>
            <a:endParaRPr lang="hr-HR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</a:rPr>
              <a:t> </a:t>
            </a:r>
            <a:r>
              <a:rPr lang="hr-HR" sz="1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Metode: </a:t>
            </a:r>
            <a: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analitičke, empirijske, hibridne</a:t>
            </a:r>
            <a:endParaRPr lang="hr-HR" sz="1800" u="sng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hr-HR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Rezultat:</a:t>
            </a:r>
            <a:r>
              <a:rPr lang="hr-HR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dirty="0">
                <a:solidFill>
                  <a:schemeClr val="tx1"/>
                </a:solidFill>
              </a:rPr>
              <a:t>r</a:t>
            </a:r>
            <a:r>
              <a:rPr lang="en-US" sz="1800" dirty="0" err="1">
                <a:solidFill>
                  <a:schemeClr val="tx1"/>
                </a:solidFill>
              </a:rPr>
              <a:t>azvrstavanje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tipova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građevina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pojedine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hr-HR" sz="1800" dirty="0">
                <a:solidFill>
                  <a:schemeClr val="tx1"/>
                </a:solidFill>
              </a:rPr>
              <a:t>kategorije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hr-HR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1800" dirty="0">
                <a:solidFill>
                  <a:schemeClr val="tx1"/>
                </a:solidFill>
              </a:rPr>
              <a:t> Krivulje </a:t>
            </a:r>
            <a:r>
              <a:rPr lang="hr-HR" sz="1800" dirty="0" err="1">
                <a:solidFill>
                  <a:schemeClr val="tx1"/>
                </a:solidFill>
              </a:rPr>
              <a:t>oštetljivosti</a:t>
            </a:r>
            <a:r>
              <a:rPr lang="hr-HR" sz="1800" dirty="0">
                <a:solidFill>
                  <a:schemeClr val="tx1"/>
                </a:solidFill>
              </a:rPr>
              <a:t> = vjerojatnost gubitaka za određenu razinu djelovanja potresa</a:t>
            </a:r>
          </a:p>
          <a:p>
            <a:pPr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1800" dirty="0">
                <a:solidFill>
                  <a:schemeClr val="tx1"/>
                </a:solidFill>
              </a:rPr>
              <a:t> Krivulje ranjivosti = vjerojatnost prekoračenja određenih graničnih stanja za određenu razinu djelovanja potresa</a:t>
            </a:r>
          </a:p>
          <a:p>
            <a:pPr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 descr="Diagram">
            <a:extLst>
              <a:ext uri="{FF2B5EF4-FFF2-40B4-BE49-F238E27FC236}">
                <a16:creationId xmlns:a16="http://schemas.microsoft.com/office/drawing/2014/main" id="{6AD44E71-F0E5-9B59-CBB2-245B521D1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46" y="3623961"/>
            <a:ext cx="4897308" cy="2627067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259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58BB32-5163-B487-CAD5-3724395B4241}"/>
              </a:ext>
            </a:extLst>
          </p:cNvPr>
          <p:cNvSpPr txBox="1">
            <a:spLocks/>
          </p:cNvSpPr>
          <p:nvPr/>
        </p:nvSpPr>
        <p:spPr>
          <a:xfrm>
            <a:off x="3584135" y="706943"/>
            <a:ext cx="5112019" cy="55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2800" dirty="0">
                <a:latin typeface="+mn-lt"/>
              </a:rPr>
              <a:t>Metodologija proračuna i rezultati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1E252269-6448-6058-2D1D-9AE067FF0369}"/>
              </a:ext>
            </a:extLst>
          </p:cNvPr>
          <p:cNvSpPr txBox="1"/>
          <p:nvPr/>
        </p:nvSpPr>
        <p:spPr>
          <a:xfrm>
            <a:off x="955497" y="1592419"/>
            <a:ext cx="1093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hr-HR" dirty="0"/>
              <a:t>Korištena je </a:t>
            </a:r>
            <a:r>
              <a:rPr lang="hr-HR" dirty="0" err="1"/>
              <a:t>makroseizmička</a:t>
            </a:r>
            <a:r>
              <a:rPr lang="hr-HR" dirty="0"/>
              <a:t> metoda </a:t>
            </a:r>
            <a:r>
              <a:rPr lang="hr-H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pri čemu se oštetljivost zgrade izražava indeksom </a:t>
            </a:r>
            <a:r>
              <a:rPr lang="hr-HR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oštetljivosti</a:t>
            </a:r>
            <a:r>
              <a:rPr lang="hr-H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endParaRPr lang="hr-HR" dirty="0"/>
          </a:p>
          <a:p>
            <a:pPr>
              <a:buClr>
                <a:schemeClr val="accent1"/>
              </a:buClr>
            </a:pPr>
            <a:endParaRPr lang="hr-HR" dirty="0"/>
          </a:p>
          <a:p>
            <a:pPr>
              <a:buClr>
                <a:schemeClr val="accent1"/>
              </a:buClr>
            </a:pPr>
            <a:endParaRPr lang="hr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DED02-3762-C788-2C3E-27ED7F19F654}"/>
              </a:ext>
            </a:extLst>
          </p:cNvPr>
          <p:cNvSpPr txBox="1"/>
          <p:nvPr/>
        </p:nvSpPr>
        <p:spPr>
          <a:xfrm>
            <a:off x="955497" y="4094866"/>
            <a:ext cx="1036929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  <a:spcAft>
                <a:spcPts val="12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</a:rPr>
              <a:t>gdje su: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hr-HR" sz="1800" dirty="0" err="1">
                <a:effectLst/>
                <a:ea typeface="Times New Roman" panose="02020603050405020304" pitchFamily="18" charset="0"/>
              </a:rPr>
              <a:t>V</a:t>
            </a:r>
            <a:r>
              <a:rPr lang="hr-HR" sz="1800" baseline="-25000" dirty="0" err="1">
                <a:effectLst/>
                <a:ea typeface="Times New Roman" panose="02020603050405020304" pitchFamily="18" charset="0"/>
              </a:rPr>
              <a:t>I</a:t>
            </a:r>
            <a:r>
              <a:rPr lang="hr-HR" sz="1800" baseline="30000" dirty="0" err="1">
                <a:effectLst/>
                <a:ea typeface="Times New Roman" panose="02020603050405020304" pitchFamily="18" charset="0"/>
              </a:rPr>
              <a:t>c</a:t>
            </a:r>
            <a:r>
              <a:rPr lang="hr-HR" sz="1800" baseline="30000" dirty="0">
                <a:effectLst/>
                <a:ea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– osnovna (najvjerojatnija) vrijednost indeksa koja ovisi o konstrukcijskom sistemu </a:t>
            </a:r>
          </a:p>
          <a:p>
            <a:pPr algn="just">
              <a:spcAft>
                <a:spcPts val="600"/>
              </a:spcAft>
            </a:pPr>
            <a:r>
              <a:rPr lang="en-AU" sz="1800" dirty="0">
                <a:effectLst/>
                <a:ea typeface="Times New Roman" panose="02020603050405020304" pitchFamily="18" charset="0"/>
              </a:rPr>
              <a:t>Δ</a:t>
            </a:r>
            <a:r>
              <a:rPr lang="hr-HR" sz="1800" dirty="0" err="1">
                <a:effectLst/>
                <a:ea typeface="Times New Roman" panose="02020603050405020304" pitchFamily="18" charset="0"/>
              </a:rPr>
              <a:t>V</a:t>
            </a:r>
            <a:r>
              <a:rPr lang="hr-HR" sz="1800" baseline="-25000" dirty="0" err="1">
                <a:effectLst/>
                <a:ea typeface="Times New Roman" panose="02020603050405020304" pitchFamily="18" charset="0"/>
              </a:rPr>
              <a:t>m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hr-HR" sz="1800" dirty="0" err="1">
                <a:effectLst/>
                <a:ea typeface="Times New Roman" panose="02020603050405020304" pitchFamily="18" charset="0"/>
              </a:rPr>
              <a:t>modifikator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 ponašanja </a:t>
            </a:r>
          </a:p>
          <a:p>
            <a:pPr algn="just">
              <a:spcAft>
                <a:spcPts val="600"/>
              </a:spcAft>
            </a:pPr>
            <a:r>
              <a:rPr lang="hr-HR" sz="1800" dirty="0" err="1">
                <a:effectLst/>
                <a:ea typeface="Times New Roman" panose="02020603050405020304" pitchFamily="18" charset="0"/>
              </a:rPr>
              <a:t>V</a:t>
            </a:r>
            <a:r>
              <a:rPr lang="hr-HR" sz="1800" baseline="-25000" dirty="0" err="1">
                <a:effectLst/>
                <a:ea typeface="Times New Roman" panose="02020603050405020304" pitchFamily="18" charset="0"/>
              </a:rPr>
              <a:t>m,j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 – </a:t>
            </a:r>
            <a:r>
              <a:rPr lang="hr-HR" sz="1800" dirty="0" err="1">
                <a:effectLst/>
                <a:ea typeface="Times New Roman" panose="02020603050405020304" pitchFamily="18" charset="0"/>
              </a:rPr>
              <a:t>modifikator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 za pojedine karakteristike zgrade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ea typeface="Times New Roman" panose="02020603050405020304" pitchFamily="18" charset="0"/>
              </a:rPr>
              <a:t>Δ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V</a:t>
            </a:r>
            <a:r>
              <a:rPr lang="hr-HR" sz="1800" baseline="-25000" dirty="0">
                <a:effectLst/>
                <a:ea typeface="Times New Roman" panose="02020603050405020304" pitchFamily="18" charset="0"/>
              </a:rPr>
              <a:t>R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 – utjecaj regionalne </a:t>
            </a:r>
            <a:r>
              <a:rPr lang="hr-HR" sz="1800" dirty="0" err="1">
                <a:effectLst/>
                <a:ea typeface="Times New Roman" panose="02020603050405020304" pitchFamily="18" charset="0"/>
              </a:rPr>
              <a:t>oštetljivosti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; uzet je u obzir za pojedine zgrade kod kojih se postojećim indikatorima nisu mogli uzeti u obzir neki specifični nedostaci (kao što je nedostatak zidova u jednom smjeru) prema stručnoj procjeni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49123C-0B84-947E-2209-90BDDB9EA3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0079" y="2615184"/>
            <a:ext cx="2751842" cy="1280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4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58BB32-5163-B487-CAD5-3724395B4241}"/>
              </a:ext>
            </a:extLst>
          </p:cNvPr>
          <p:cNvSpPr txBox="1">
            <a:spLocks/>
          </p:cNvSpPr>
          <p:nvPr/>
        </p:nvSpPr>
        <p:spPr>
          <a:xfrm>
            <a:off x="3581400" y="667512"/>
            <a:ext cx="5029200" cy="5687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2800" dirty="0">
                <a:latin typeface="+mn-lt"/>
              </a:rPr>
              <a:t>Metodologija proračuna i rezultati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B4C9228-F055-FF67-4771-41150EB20CB9}"/>
              </a:ext>
            </a:extLst>
          </p:cNvPr>
          <p:cNvSpPr txBox="1"/>
          <p:nvPr/>
        </p:nvSpPr>
        <p:spPr>
          <a:xfrm>
            <a:off x="939222" y="1612686"/>
            <a:ext cx="1031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hr-HR" b="0" i="0" u="none" strike="noStrike" baseline="0" dirty="0">
                <a:solidFill>
                  <a:srgbClr val="000000"/>
                </a:solidFill>
              </a:rPr>
              <a:t>Na temelju dobivenog indeksa i </a:t>
            </a:r>
            <a:r>
              <a:rPr lang="hr-HR" b="0" i="0" u="none" strike="noStrike" baseline="0" dirty="0" err="1">
                <a:solidFill>
                  <a:srgbClr val="000000"/>
                </a:solidFill>
              </a:rPr>
              <a:t>makroseizmičkog</a:t>
            </a:r>
            <a:r>
              <a:rPr lang="hr-HR" b="0" i="0" u="none" strike="noStrike" baseline="0" dirty="0">
                <a:solidFill>
                  <a:srgbClr val="000000"/>
                </a:solidFill>
              </a:rPr>
              <a:t> intenziteta potresa </a:t>
            </a:r>
            <a:r>
              <a:rPr lang="hr-HR" b="0" i="1" u="none" strike="noStrike" baseline="0" dirty="0">
                <a:solidFill>
                  <a:srgbClr val="000000"/>
                </a:solidFill>
              </a:rPr>
              <a:t>I </a:t>
            </a:r>
            <a:r>
              <a:rPr lang="hr-HR" b="0" i="0" u="none" strike="noStrike" baseline="0" dirty="0">
                <a:solidFill>
                  <a:srgbClr val="000000"/>
                </a:solidFill>
              </a:rPr>
              <a:t>izračunava se srednji razred oštećenja (0&lt;𝜇𝐷&lt;5) prema izrazu: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F652A-8FF2-2A3A-9DB1-358792D9A6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3902705" y="2635465"/>
            <a:ext cx="4386590" cy="917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FB38C-9CB7-A0A7-045B-1907C9C3BEAF}"/>
              </a:ext>
            </a:extLst>
          </p:cNvPr>
          <p:cNvSpPr txBox="1"/>
          <p:nvPr/>
        </p:nvSpPr>
        <p:spPr>
          <a:xfrm>
            <a:off x="955497" y="4094866"/>
            <a:ext cx="103692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  <a:spcAft>
                <a:spcPts val="12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</a:rPr>
              <a:t>gdje su: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</a:rPr>
              <a:t>I – potresna opasnost definirana u smislu </a:t>
            </a:r>
            <a:r>
              <a:rPr lang="hr-HR" sz="1800" dirty="0" err="1">
                <a:effectLst/>
                <a:ea typeface="Times New Roman" panose="02020603050405020304" pitchFamily="18" charset="0"/>
              </a:rPr>
              <a:t>makroseizmičkog</a:t>
            </a:r>
            <a:r>
              <a:rPr lang="hr-HR" sz="1800" dirty="0">
                <a:effectLst/>
                <a:ea typeface="Times New Roman" panose="02020603050405020304" pitchFamily="18" charset="0"/>
              </a:rPr>
              <a:t> intenziteta</a:t>
            </a:r>
          </a:p>
          <a:p>
            <a:pPr algn="just">
              <a:spcAft>
                <a:spcPts val="600"/>
              </a:spcAft>
            </a:pPr>
            <a:r>
              <a:rPr lang="hr-HR" dirty="0"/>
              <a:t>V – indeks </a:t>
            </a:r>
            <a:r>
              <a:rPr lang="hr-HR" dirty="0" err="1"/>
              <a:t>oštetljivosti</a:t>
            </a:r>
            <a:endParaRPr lang="hr-HR" dirty="0"/>
          </a:p>
          <a:p>
            <a:pPr algn="just">
              <a:spcAft>
                <a:spcPts val="600"/>
              </a:spcAft>
            </a:pPr>
            <a:r>
              <a:rPr lang="hr-HR" dirty="0"/>
              <a:t>Q – indeks duktilnosti koji opisuje duktilnost određenog konstrukcijskog tipa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5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58BB32-5163-B487-CAD5-3724395B4241}"/>
              </a:ext>
            </a:extLst>
          </p:cNvPr>
          <p:cNvSpPr txBox="1">
            <a:spLocks/>
          </p:cNvSpPr>
          <p:nvPr/>
        </p:nvSpPr>
        <p:spPr>
          <a:xfrm>
            <a:off x="2534230" y="515722"/>
            <a:ext cx="6836797" cy="79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2800" dirty="0">
                <a:latin typeface="+mn-lt"/>
              </a:rPr>
              <a:t>Metodologija proračuna i rezultati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B4C9228-F055-FF67-4771-41150EB20CB9}"/>
              </a:ext>
            </a:extLst>
          </p:cNvPr>
          <p:cNvSpPr txBox="1"/>
          <p:nvPr/>
        </p:nvSpPr>
        <p:spPr>
          <a:xfrm>
            <a:off x="770561" y="1541124"/>
            <a:ext cx="1108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hr-H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Vrijednosti srednjeg razreda oštećenja zatim se mogu povezati sa najvjerojatnijom razinom oštećenja prema EMS-98:</a:t>
            </a:r>
            <a:endParaRPr lang="hr-HR" dirty="0"/>
          </a:p>
        </p:txBody>
      </p:sp>
      <p:pic>
        <p:nvPicPr>
          <p:cNvPr id="6" name="Slika 5" descr="Slika na kojoj se prikazuje tekst, snimka zaslona, Font, broj&#10;&#10;Opis je automatski generiran">
            <a:extLst>
              <a:ext uri="{FF2B5EF4-FFF2-40B4-BE49-F238E27FC236}">
                <a16:creationId xmlns:a16="http://schemas.microsoft.com/office/drawing/2014/main" id="{C2BD7C08-17CC-AD5D-15B0-1496EBFB0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18" y="2346449"/>
            <a:ext cx="8908822" cy="1917633"/>
          </a:xfrm>
          <a:prstGeom prst="rect">
            <a:avLst/>
          </a:prstGeo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643D29F1-377D-BC29-A9C6-73A752CD30B0}"/>
              </a:ext>
            </a:extLst>
          </p:cNvPr>
          <p:cNvSpPr txBox="1"/>
          <p:nvPr/>
        </p:nvSpPr>
        <p:spPr>
          <a:xfrm>
            <a:off x="770562" y="4889948"/>
            <a:ext cx="11029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Očekivani najmanji i najveći stupnjevi oštećenja za zgrade na području gradske četvrti Trešnjevka – sjever u ovisnosti o intenzitetu potresa iznose:</a:t>
            </a:r>
          </a:p>
          <a:p>
            <a:pPr>
              <a:buClr>
                <a:schemeClr val="accent1"/>
              </a:buClr>
            </a:pPr>
            <a:endParaRPr lang="hr-H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• VIII  µ</a:t>
            </a:r>
            <a:r>
              <a:rPr lang="hr-HR" dirty="0" err="1">
                <a:solidFill>
                  <a:srgbClr val="000000"/>
                </a:solidFill>
                <a:latin typeface="Calibri" panose="020F0502020204030204" pitchFamily="34" charset="0"/>
              </a:rPr>
              <a:t>Dmin</a:t>
            </a: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 = 0,158, µ</a:t>
            </a:r>
            <a:r>
              <a:rPr lang="hr-HR" dirty="0" err="1">
                <a:solidFill>
                  <a:srgbClr val="000000"/>
                </a:solidFill>
                <a:latin typeface="Calibri" panose="020F0502020204030204" pitchFamily="34" charset="0"/>
              </a:rPr>
              <a:t>Dmax</a:t>
            </a: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 = 3,546</a:t>
            </a:r>
          </a:p>
          <a:p>
            <a:pPr>
              <a:buClr>
                <a:schemeClr val="accent1"/>
              </a:buClr>
            </a:pPr>
            <a:endParaRPr lang="hr-H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• IX    µ</a:t>
            </a:r>
            <a:r>
              <a:rPr lang="hr-HR" dirty="0" err="1">
                <a:solidFill>
                  <a:srgbClr val="000000"/>
                </a:solidFill>
                <a:latin typeface="Calibri" panose="020F0502020204030204" pitchFamily="34" charset="0"/>
              </a:rPr>
              <a:t>Dmin</a:t>
            </a: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 = 0,361, µ</a:t>
            </a:r>
            <a:r>
              <a:rPr lang="hr-HR" dirty="0" err="1">
                <a:solidFill>
                  <a:srgbClr val="000000"/>
                </a:solidFill>
                <a:latin typeface="Calibri" panose="020F0502020204030204" pitchFamily="34" charset="0"/>
              </a:rPr>
              <a:t>Dmax</a:t>
            </a:r>
            <a:r>
              <a:rPr lang="hr-HR" dirty="0">
                <a:solidFill>
                  <a:srgbClr val="000000"/>
                </a:solidFill>
                <a:latin typeface="Calibri" panose="020F0502020204030204" pitchFamily="34" charset="0"/>
              </a:rPr>
              <a:t> = 4,267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3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6F7C8CB8-7DE7-880B-925D-4D617012B7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001687"/>
              </p:ext>
            </p:extLst>
          </p:nvPr>
        </p:nvGraphicFramePr>
        <p:xfrm>
          <a:off x="2347016" y="2454655"/>
          <a:ext cx="7221526" cy="394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61E490DD-30D6-0DB1-03E1-6B6337CA6257}"/>
              </a:ext>
            </a:extLst>
          </p:cNvPr>
          <p:cNvSpPr txBox="1"/>
          <p:nvPr/>
        </p:nvSpPr>
        <p:spPr>
          <a:xfrm>
            <a:off x="1928558" y="519479"/>
            <a:ext cx="8334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dirty="0"/>
              <a:t>Metodologija proračuna i rezultati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3E03AAF-E941-134E-55A7-5AC5A160E3FE}"/>
              </a:ext>
            </a:extLst>
          </p:cNvPr>
          <p:cNvSpPr txBox="1"/>
          <p:nvPr/>
        </p:nvSpPr>
        <p:spPr>
          <a:xfrm>
            <a:off x="236484" y="1460775"/>
            <a:ext cx="1144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 proračun srednjeg stupnja oštećenja korišteni su intenziteti potresa VIII i IX te su pri tome dobiveni sljedeći rezultati najvjerojatnije razine oštećenja na području Trešnjevke – sjever:</a:t>
            </a:r>
          </a:p>
        </p:txBody>
      </p:sp>
    </p:spTree>
    <p:extLst>
      <p:ext uri="{BB962C8B-B14F-4D97-AF65-F5344CB8AC3E}">
        <p14:creationId xmlns:p14="http://schemas.microsoft.com/office/powerpoint/2010/main" val="18936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fikon 10">
            <a:extLst>
              <a:ext uri="{FF2B5EF4-FFF2-40B4-BE49-F238E27FC236}">
                <a16:creationId xmlns:a16="http://schemas.microsoft.com/office/drawing/2014/main" id="{3CC8EAFA-C641-E37D-12DE-D93DEABA2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196613"/>
              </p:ext>
            </p:extLst>
          </p:nvPr>
        </p:nvGraphicFramePr>
        <p:xfrm>
          <a:off x="278876" y="1482986"/>
          <a:ext cx="5891579" cy="389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ikon 11">
            <a:extLst>
              <a:ext uri="{FF2B5EF4-FFF2-40B4-BE49-F238E27FC236}">
                <a16:creationId xmlns:a16="http://schemas.microsoft.com/office/drawing/2014/main" id="{3A7D44CD-AA22-5F75-2BD0-1EDDE5D7B3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242877"/>
              </p:ext>
            </p:extLst>
          </p:nvPr>
        </p:nvGraphicFramePr>
        <p:xfrm>
          <a:off x="6303079" y="1482986"/>
          <a:ext cx="5688824" cy="389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F83A82A4-7F9D-5209-CD41-8B237A05515C}"/>
              </a:ext>
            </a:extLst>
          </p:cNvPr>
          <p:cNvSpPr txBox="1"/>
          <p:nvPr/>
        </p:nvSpPr>
        <p:spPr>
          <a:xfrm>
            <a:off x="2135637" y="437144"/>
            <a:ext cx="8334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dirty="0"/>
              <a:t>Metodologija proračuna i rezultati</a:t>
            </a:r>
          </a:p>
        </p:txBody>
      </p:sp>
    </p:spTree>
    <p:extLst>
      <p:ext uri="{BB962C8B-B14F-4D97-AF65-F5344CB8AC3E}">
        <p14:creationId xmlns:p14="http://schemas.microsoft.com/office/powerpoint/2010/main" val="405616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A8651-8E9A-8408-E56F-5F2F77E9A6DC}"/>
              </a:ext>
            </a:extLst>
          </p:cNvPr>
          <p:cNvSpPr txBox="1"/>
          <p:nvPr/>
        </p:nvSpPr>
        <p:spPr>
          <a:xfrm>
            <a:off x="996695" y="429768"/>
            <a:ext cx="1092230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dirty="0"/>
              <a:t>Magnituda – mjerljiva veličina (Zagreb M=5.5)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dirty="0"/>
              <a:t>Intenzitet - </a:t>
            </a:r>
            <a:r>
              <a:rPr lang="hr-H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veličina koja se ne može procijeniti ako ne postoji opažanje i doživljaj ljudi (Zagreb – između VI i VII)</a:t>
            </a:r>
            <a:endParaRPr lang="en-US" dirty="0"/>
          </a:p>
        </p:txBody>
      </p:sp>
      <p:graphicFrame>
        <p:nvGraphicFramePr>
          <p:cNvPr id="4" name="Grafikon 2">
            <a:extLst>
              <a:ext uri="{FF2B5EF4-FFF2-40B4-BE49-F238E27FC236}">
                <a16:creationId xmlns:a16="http://schemas.microsoft.com/office/drawing/2014/main" id="{44E68DD7-979A-1C16-2681-6E2A3C912B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049123"/>
              </p:ext>
            </p:extLst>
          </p:nvPr>
        </p:nvGraphicFramePr>
        <p:xfrm>
          <a:off x="5269543" y="1362028"/>
          <a:ext cx="6827970" cy="418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map with many red dots&#10;&#10;Description automatically generated">
            <a:extLst>
              <a:ext uri="{FF2B5EF4-FFF2-40B4-BE49-F238E27FC236}">
                <a16:creationId xmlns:a16="http://schemas.microsoft.com/office/drawing/2014/main" id="{4BE5CBE5-FA74-F92A-C3C7-48FC42F9E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3" y="1457215"/>
            <a:ext cx="4565650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prozor, vanjski, zgrada, vlasništvo&#10;&#10;Opis je automatski generiran">
            <a:extLst>
              <a:ext uri="{FF2B5EF4-FFF2-40B4-BE49-F238E27FC236}">
                <a16:creationId xmlns:a16="http://schemas.microsoft.com/office/drawing/2014/main" id="{80CC19FC-EC72-FD45-94C1-CC7E8A092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28" y="2082462"/>
            <a:ext cx="3884192" cy="3009754"/>
          </a:xfrm>
          <a:prstGeom prst="rect">
            <a:avLst/>
          </a:prstGeom>
        </p:spPr>
      </p:pic>
      <p:pic>
        <p:nvPicPr>
          <p:cNvPr id="8" name="Slika 7" descr="Slika na kojoj se prikazuje prozor, zgrada, vanjski, vlasništvo&#10;&#10;Opis je automatski generiran">
            <a:extLst>
              <a:ext uri="{FF2B5EF4-FFF2-40B4-BE49-F238E27FC236}">
                <a16:creationId xmlns:a16="http://schemas.microsoft.com/office/drawing/2014/main" id="{EE03EB64-5065-A898-A17B-6545D6A02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68" y="2082462"/>
            <a:ext cx="4024042" cy="3009754"/>
          </a:xfrm>
          <a:prstGeom prst="rect">
            <a:avLst/>
          </a:prstGeom>
        </p:spPr>
      </p:pic>
      <p:pic>
        <p:nvPicPr>
          <p:cNvPr id="2" name="Picture 1" descr="A map of a region with dots">
            <a:extLst>
              <a:ext uri="{FF2B5EF4-FFF2-40B4-BE49-F238E27FC236}">
                <a16:creationId xmlns:a16="http://schemas.microsoft.com/office/drawing/2014/main" id="{5FA6C844-04F4-6AA8-42A8-3D29360CE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1663"/>
            <a:ext cx="6115334" cy="4423344"/>
          </a:xfrm>
          <a:prstGeom prst="rect">
            <a:avLst/>
          </a:prstGeom>
        </p:spPr>
      </p:pic>
      <p:pic>
        <p:nvPicPr>
          <p:cNvPr id="6" name="Slika 5" descr="Slika na kojoj se prikazuje karta, tekst, atlas&#10;&#10;Opis je automatski generiran">
            <a:extLst>
              <a:ext uri="{FF2B5EF4-FFF2-40B4-BE49-F238E27FC236}">
                <a16:creationId xmlns:a16="http://schemas.microsoft.com/office/drawing/2014/main" id="{7CCA7D01-F28F-B31B-78B0-EDAE3B95C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8" y="1451886"/>
            <a:ext cx="10611134" cy="42776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24419-160C-3340-69DD-9F4F7E8C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928"/>
            <a:ext cx="10515600" cy="5610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b="1" dirty="0"/>
              <a:t>RAZLIKE – mogući uzroci:</a:t>
            </a:r>
          </a:p>
          <a:p>
            <a:r>
              <a:rPr lang="hr-HR" sz="1800" dirty="0"/>
              <a:t>Broj uzoraka </a:t>
            </a:r>
          </a:p>
          <a:p>
            <a:r>
              <a:rPr lang="hr-HR" sz="1800" dirty="0"/>
              <a:t>Rekonstrukcije</a:t>
            </a:r>
          </a:p>
          <a:p>
            <a:r>
              <a:rPr lang="hr-HR" sz="1800" dirty="0"/>
              <a:t>Udaljenost od epicentra</a:t>
            </a:r>
          </a:p>
          <a:p>
            <a:r>
              <a:rPr lang="hr-HR" sz="1800" dirty="0"/>
              <a:t>Održavanje</a:t>
            </a:r>
          </a:p>
          <a:p>
            <a:endParaRPr lang="en-US" sz="1800" dirty="0"/>
          </a:p>
        </p:txBody>
      </p:sp>
      <p:pic>
        <p:nvPicPr>
          <p:cNvPr id="5" name="Picture 4" descr="A building with a broken roof&#10;&#10;Description automatically generated with medium confidence">
            <a:extLst>
              <a:ext uri="{FF2B5EF4-FFF2-40B4-BE49-F238E27FC236}">
                <a16:creationId xmlns:a16="http://schemas.microsoft.com/office/drawing/2014/main" id="{133D9378-3637-1ACD-C421-3316502D06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"/>
          <a:stretch/>
        </p:blipFill>
        <p:spPr bwMode="auto">
          <a:xfrm>
            <a:off x="5513027" y="1004422"/>
            <a:ext cx="5757280" cy="4277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D2CFCC8-1C46-C0B8-90B7-DEF2567F2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4" y="2082462"/>
            <a:ext cx="3819340" cy="3009754"/>
          </a:xfrm>
          <a:prstGeom prst="rect">
            <a:avLst/>
          </a:prstGeom>
        </p:spPr>
      </p:pic>
      <p:sp>
        <p:nvSpPr>
          <p:cNvPr id="12" name="Strelica: desno 11">
            <a:extLst>
              <a:ext uri="{FF2B5EF4-FFF2-40B4-BE49-F238E27FC236}">
                <a16:creationId xmlns:a16="http://schemas.microsoft.com/office/drawing/2014/main" id="{94928D64-8F8F-91D6-A746-94103DAFA350}"/>
              </a:ext>
            </a:extLst>
          </p:cNvPr>
          <p:cNvSpPr/>
          <p:nvPr/>
        </p:nvSpPr>
        <p:spPr>
          <a:xfrm>
            <a:off x="3725839" y="3371945"/>
            <a:ext cx="668740" cy="3470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7E855AB6-6109-EA58-071A-C6F4BDFBE91A}"/>
              </a:ext>
            </a:extLst>
          </p:cNvPr>
          <p:cNvSpPr/>
          <p:nvPr/>
        </p:nvSpPr>
        <p:spPr>
          <a:xfrm>
            <a:off x="7897974" y="3429000"/>
            <a:ext cx="668740" cy="3470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51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2" grpId="0" animBg="1"/>
      <p:bldP spid="12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59A0C2-4F54-8BAB-A7F6-5AD247CB1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hr-HR" sz="4000" dirty="0">
                <a:latin typeface="+mn-lt"/>
              </a:rPr>
              <a:t>Zahvaljujemo na pažnji!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246900D-6E0B-C40A-0761-66AD83AC7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hr-HR" sz="2800" dirty="0">
                <a:solidFill>
                  <a:srgbClr val="FFFFFF"/>
                </a:solidFill>
              </a:rPr>
              <a:t>Pitanja?</a:t>
            </a:r>
          </a:p>
        </p:txBody>
      </p:sp>
    </p:spTree>
    <p:extLst>
      <p:ext uri="{BB962C8B-B14F-4D97-AF65-F5344CB8AC3E}">
        <p14:creationId xmlns:p14="http://schemas.microsoft.com/office/powerpoint/2010/main" val="234640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n aerial view of a city">
            <a:extLst>
              <a:ext uri="{FF2B5EF4-FFF2-40B4-BE49-F238E27FC236}">
                <a16:creationId xmlns:a16="http://schemas.microsoft.com/office/drawing/2014/main" id="{609B62C4-2024-5351-A22F-2DD2535E2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5" y="2280891"/>
            <a:ext cx="10168988" cy="4413703"/>
          </a:xfrm>
          <a:prstGeom prst="rect">
            <a:avLst/>
          </a:prstGeom>
          <a:noFill/>
        </p:spPr>
      </p:pic>
      <p:pic>
        <p:nvPicPr>
          <p:cNvPr id="6" name="Picture 5" descr="An aerial view of a city">
            <a:extLst>
              <a:ext uri="{FF2B5EF4-FFF2-40B4-BE49-F238E27FC236}">
                <a16:creationId xmlns:a16="http://schemas.microsoft.com/office/drawing/2014/main" id="{697CE4FA-E5B3-619F-E1A7-715072677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5" y="2287713"/>
            <a:ext cx="10168988" cy="4413703"/>
          </a:xfrm>
          <a:prstGeom prst="rect">
            <a:avLst/>
          </a:prstGeom>
        </p:spPr>
      </p:pic>
      <p:cxnSp>
        <p:nvCxnSpPr>
          <p:cNvPr id="34" name="Ravni poveznik sa strelicom 33">
            <a:extLst>
              <a:ext uri="{FF2B5EF4-FFF2-40B4-BE49-F238E27FC236}">
                <a16:creationId xmlns:a16="http://schemas.microsoft.com/office/drawing/2014/main" id="{9773BC5D-7156-0CC9-2A60-5318E230206A}"/>
              </a:ext>
            </a:extLst>
          </p:cNvPr>
          <p:cNvCxnSpPr>
            <a:cxnSpLocks/>
          </p:cNvCxnSpPr>
          <p:nvPr/>
        </p:nvCxnSpPr>
        <p:spPr>
          <a:xfrm flipH="1">
            <a:off x="5124734" y="5853227"/>
            <a:ext cx="2785876" cy="313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Slika 38">
            <a:extLst>
              <a:ext uri="{FF2B5EF4-FFF2-40B4-BE49-F238E27FC236}">
                <a16:creationId xmlns:a16="http://schemas.microsoft.com/office/drawing/2014/main" id="{EB8B2901-F045-304D-59A8-951CA1027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25" y="4589458"/>
            <a:ext cx="2986825" cy="1870654"/>
          </a:xfrm>
          <a:prstGeom prst="rect">
            <a:avLst/>
          </a:prstGeom>
        </p:spPr>
      </p:pic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id="{918DB74C-8690-961E-8569-DE5F1B749430}"/>
              </a:ext>
            </a:extLst>
          </p:cNvPr>
          <p:cNvCxnSpPr>
            <a:cxnSpLocks/>
          </p:cNvCxnSpPr>
          <p:nvPr/>
        </p:nvCxnSpPr>
        <p:spPr>
          <a:xfrm>
            <a:off x="7129393" y="4024611"/>
            <a:ext cx="605274" cy="1569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Ravni poveznik sa strelicom 31">
            <a:extLst>
              <a:ext uri="{FF2B5EF4-FFF2-40B4-BE49-F238E27FC236}">
                <a16:creationId xmlns:a16="http://schemas.microsoft.com/office/drawing/2014/main" id="{A38E43BD-3C16-BC15-665E-0FF5B2979195}"/>
              </a:ext>
            </a:extLst>
          </p:cNvPr>
          <p:cNvCxnSpPr>
            <a:cxnSpLocks/>
          </p:cNvCxnSpPr>
          <p:nvPr/>
        </p:nvCxnSpPr>
        <p:spPr>
          <a:xfrm flipH="1">
            <a:off x="3314783" y="4980382"/>
            <a:ext cx="907521" cy="393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Ravni poveznik sa strelicom 44">
            <a:extLst>
              <a:ext uri="{FF2B5EF4-FFF2-40B4-BE49-F238E27FC236}">
                <a16:creationId xmlns:a16="http://schemas.microsoft.com/office/drawing/2014/main" id="{3EB95B04-09AD-84D3-02DB-6386547206C1}"/>
              </a:ext>
            </a:extLst>
          </p:cNvPr>
          <p:cNvCxnSpPr>
            <a:cxnSpLocks/>
          </p:cNvCxnSpPr>
          <p:nvPr/>
        </p:nvCxnSpPr>
        <p:spPr>
          <a:xfrm flipV="1">
            <a:off x="3499561" y="3070173"/>
            <a:ext cx="1989101" cy="50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" name="Slika 39">
            <a:extLst>
              <a:ext uri="{FF2B5EF4-FFF2-40B4-BE49-F238E27FC236}">
                <a16:creationId xmlns:a16="http://schemas.microsoft.com/office/drawing/2014/main" id="{B7F87804-919D-7D1D-44C8-CC5D034D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9" y="2352467"/>
            <a:ext cx="2973240" cy="2088120"/>
          </a:xfrm>
          <a:prstGeom prst="rect">
            <a:avLst/>
          </a:prstGeom>
        </p:spPr>
      </p:pic>
      <p:pic>
        <p:nvPicPr>
          <p:cNvPr id="38" name="Slika 37" descr="Slika na kojoj se prikazuje vanjski, kuća, Rezidencijalno područje, predgrađe&#10;&#10;Opis je automatski generiran">
            <a:extLst>
              <a:ext uri="{FF2B5EF4-FFF2-40B4-BE49-F238E27FC236}">
                <a16:creationId xmlns:a16="http://schemas.microsoft.com/office/drawing/2014/main" id="{50A5B496-A019-1B53-6952-FF52EE0C0C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90" y="4291094"/>
            <a:ext cx="2982144" cy="1695917"/>
          </a:xfrm>
          <a:prstGeom prst="rect">
            <a:avLst/>
          </a:prstGeom>
        </p:spPr>
      </p:pic>
      <p:pic>
        <p:nvPicPr>
          <p:cNvPr id="37" name="Slika 36">
            <a:extLst>
              <a:ext uri="{FF2B5EF4-FFF2-40B4-BE49-F238E27FC236}">
                <a16:creationId xmlns:a16="http://schemas.microsoft.com/office/drawing/2014/main" id="{F8727824-4280-A1F6-1B40-62C4DF7DDD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91" y="2354114"/>
            <a:ext cx="3767409" cy="1943392"/>
          </a:xfrm>
          <a:prstGeom prst="rect">
            <a:avLst/>
          </a:prstGeom>
        </p:spPr>
      </p:pic>
      <p:cxnSp>
        <p:nvCxnSpPr>
          <p:cNvPr id="26" name="Ravni poveznik sa strelicom 25">
            <a:extLst>
              <a:ext uri="{FF2B5EF4-FFF2-40B4-BE49-F238E27FC236}">
                <a16:creationId xmlns:a16="http://schemas.microsoft.com/office/drawing/2014/main" id="{6FC5DB91-B437-44A2-82D6-227D3EA36F84}"/>
              </a:ext>
            </a:extLst>
          </p:cNvPr>
          <p:cNvCxnSpPr>
            <a:cxnSpLocks/>
          </p:cNvCxnSpPr>
          <p:nvPr/>
        </p:nvCxnSpPr>
        <p:spPr>
          <a:xfrm>
            <a:off x="7677433" y="2808416"/>
            <a:ext cx="2131265" cy="17678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2B938CD8-ADFE-1AB2-C789-80D0A4843486}"/>
              </a:ext>
            </a:extLst>
          </p:cNvPr>
          <p:cNvCxnSpPr>
            <a:cxnSpLocks/>
          </p:cNvCxnSpPr>
          <p:nvPr/>
        </p:nvCxnSpPr>
        <p:spPr>
          <a:xfrm>
            <a:off x="7677433" y="5532765"/>
            <a:ext cx="1276066" cy="3004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3476EE28-7502-738D-3B37-9337135CCDBF}"/>
              </a:ext>
            </a:extLst>
          </p:cNvPr>
          <p:cNvCxnSpPr>
            <a:cxnSpLocks/>
          </p:cNvCxnSpPr>
          <p:nvPr/>
        </p:nvCxnSpPr>
        <p:spPr>
          <a:xfrm flipV="1">
            <a:off x="3759928" y="4269890"/>
            <a:ext cx="4474406" cy="30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Slika 22" descr="Slika na kojoj se prikazuje vanjski, Fotografija iz zraka, Rezidencijalno područje, predgrađe&#10;&#10;Opis je automatski generiran">
            <a:extLst>
              <a:ext uri="{FF2B5EF4-FFF2-40B4-BE49-F238E27FC236}">
                <a16:creationId xmlns:a16="http://schemas.microsoft.com/office/drawing/2014/main" id="{9621E606-E63A-AD99-C171-C8B85294A0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35" y="4453843"/>
            <a:ext cx="4247182" cy="2039032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26C58CFE-EEFA-9F17-292D-9342D0839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2" y="3391770"/>
            <a:ext cx="3223554" cy="1857490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DE2EF16D-0C05-7051-AC1C-3C7D167F41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23" y="2267298"/>
            <a:ext cx="4090173" cy="1984364"/>
          </a:xfrm>
          <a:prstGeom prst="rect">
            <a:avLst/>
          </a:prstGeom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BC4B1A6B-BDD0-507F-C77E-BFE846603AF7}"/>
              </a:ext>
            </a:extLst>
          </p:cNvPr>
          <p:cNvCxnSpPr>
            <a:cxnSpLocks/>
          </p:cNvCxnSpPr>
          <p:nvPr/>
        </p:nvCxnSpPr>
        <p:spPr>
          <a:xfrm flipH="1" flipV="1">
            <a:off x="6710425" y="4199965"/>
            <a:ext cx="140751" cy="270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Slika 7">
            <a:extLst>
              <a:ext uri="{FF2B5EF4-FFF2-40B4-BE49-F238E27FC236}">
                <a16:creationId xmlns:a16="http://schemas.microsoft.com/office/drawing/2014/main" id="{2E21CE73-0F0E-48D9-09BD-6F94083572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0" y="4422202"/>
            <a:ext cx="4344070" cy="2221126"/>
          </a:xfrm>
          <a:prstGeom prst="rect">
            <a:avLst/>
          </a:prstGeom>
        </p:spPr>
      </p:pic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F86A4DC3-B197-4154-2079-37C601D1B195}"/>
              </a:ext>
            </a:extLst>
          </p:cNvPr>
          <p:cNvCxnSpPr>
            <a:cxnSpLocks/>
          </p:cNvCxnSpPr>
          <p:nvPr/>
        </p:nvCxnSpPr>
        <p:spPr>
          <a:xfrm>
            <a:off x="1170828" y="5966544"/>
            <a:ext cx="0" cy="400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9224EB6B-583F-312B-6AC9-E31BA132D989}"/>
              </a:ext>
            </a:extLst>
          </p:cNvPr>
          <p:cNvCxnSpPr>
            <a:cxnSpLocks/>
          </p:cNvCxnSpPr>
          <p:nvPr/>
        </p:nvCxnSpPr>
        <p:spPr>
          <a:xfrm>
            <a:off x="3873540" y="4223386"/>
            <a:ext cx="542643" cy="4441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F1A82074-51B0-B8E7-9717-41BAFE99D8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0" y="4414770"/>
            <a:ext cx="3048911" cy="176766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84211FC-F0F3-46BB-C81A-6BB3762FE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3" y="2444625"/>
            <a:ext cx="3026861" cy="1936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216A9-FDDA-7564-FAD3-AD2E54D4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49" y="291134"/>
            <a:ext cx="10515600" cy="954920"/>
          </a:xfrm>
        </p:spPr>
        <p:txBody>
          <a:bodyPr/>
          <a:lstStyle/>
          <a:p>
            <a:r>
              <a:rPr lang="hr-HR" sz="3200" b="1" dirty="0"/>
              <a:t> Karakteristike  gradske četvrti Trešnjevka - sjever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0ED7F-0581-2C67-AB8D-49E9E4E24A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6449" y="1299547"/>
                <a:ext cx="10058400" cy="4023360"/>
              </a:xfrm>
            </p:spPr>
            <p:txBody>
              <a:bodyPr/>
              <a:lstStyle/>
              <a:p>
                <a:pPr>
                  <a:buClrTx/>
                  <a:buFont typeface="Wingdings" panose="05000000000000000000" pitchFamily="2" charset="2"/>
                  <a:buChar char="§"/>
                </a:pPr>
                <a:r>
                  <a:rPr lang="hr-HR" sz="1800" b="0" i="0" u="none" strike="noStrike" baseline="0" dirty="0">
                    <a:solidFill>
                      <a:srgbClr val="000000"/>
                    </a:solidFill>
                  </a:rPr>
                  <a:t> </a:t>
                </a:r>
                <a:r>
                  <a:rPr lang="en-US" sz="1800" b="0" i="0" u="none" strike="noStrike" baseline="0" dirty="0" err="1">
                    <a:solidFill>
                      <a:srgbClr val="000000"/>
                    </a:solidFill>
                  </a:rPr>
                  <a:t>visoko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</a:rPr>
                  <a:t> </a:t>
                </a:r>
                <a:r>
                  <a:rPr lang="en-US" sz="1800" b="0" i="0" u="none" strike="noStrike" baseline="0" dirty="0" err="1">
                    <a:solidFill>
                      <a:srgbClr val="000000"/>
                    </a:solidFill>
                  </a:rPr>
                  <a:t>izgrađena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</a:rPr>
                  <a:t> </a:t>
                </a:r>
                <a:r>
                  <a:rPr lang="en-US" sz="1800" b="0" i="0" u="none" strike="noStrike" baseline="0" dirty="0" err="1">
                    <a:solidFill>
                      <a:srgbClr val="000000"/>
                    </a:solidFill>
                  </a:rPr>
                  <a:t>gradska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</a:rPr>
                  <a:t> </a:t>
                </a:r>
                <a:r>
                  <a:rPr lang="en-US" sz="1800" b="0" i="0" u="none" strike="noStrike" baseline="0" dirty="0" err="1">
                    <a:solidFill>
                      <a:srgbClr val="000000"/>
                    </a:solidFill>
                  </a:rPr>
                  <a:t>četvrt</a:t>
                </a:r>
                <a:r>
                  <a:rPr lang="hr-HR" sz="1800" b="0" i="0" u="none" strike="noStrike" baseline="0" dirty="0">
                    <a:solidFill>
                      <a:srgbClr val="000000"/>
                    </a:solidFill>
                  </a:rPr>
                  <a:t>, P = 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</a:rPr>
                  <a:t>5,81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000000"/>
                            </a:solidFill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 sz="1800">
                            <a:solidFill>
                              <a:srgbClr val="000000"/>
                            </a:solidFill>
                          </a:rPr>
                          <m:t>km</m:t>
                        </m:r>
                      </m:e>
                      <m:sup>
                        <m:r>
                          <a:rPr lang="hr-HR" sz="1800">
                            <a:solidFill>
                              <a:srgbClr val="000000"/>
                            </a:solidFill>
                          </a:rPr>
                          <m:t>2</m:t>
                        </m:r>
                      </m:sup>
                    </m:sSup>
                  </m:oMath>
                </a14:m>
                <a:endParaRPr lang="hr-HR" sz="1800" dirty="0">
                  <a:solidFill>
                    <a:srgbClr val="000000"/>
                  </a:solidFill>
                </a:endParaRPr>
              </a:p>
              <a:p>
                <a:pPr>
                  <a:buClrTx/>
                  <a:buFont typeface="Wingdings" panose="05000000000000000000" pitchFamily="2" charset="2"/>
                  <a:buChar char="§"/>
                </a:pPr>
                <a:r>
                  <a:rPr lang="hr-HR" sz="1800" dirty="0">
                    <a:solidFill>
                      <a:srgbClr val="000000"/>
                    </a:solidFill>
                  </a:rPr>
                  <a:t> 55 425 stanovnika (popis stanovništva iz 2011.)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0ED7F-0581-2C67-AB8D-49E9E4E24A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6449" y="1299547"/>
                <a:ext cx="10058400" cy="4023360"/>
              </a:xfrm>
              <a:blipFill>
                <a:blip r:embed="rId15"/>
                <a:stretch>
                  <a:fillRect l="-424" t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kstniOkvir 3">
            <a:extLst>
              <a:ext uri="{FF2B5EF4-FFF2-40B4-BE49-F238E27FC236}">
                <a16:creationId xmlns:a16="http://schemas.microsoft.com/office/drawing/2014/main" id="{AF98204F-CC55-634F-D1B8-17A546182E00}"/>
              </a:ext>
            </a:extLst>
          </p:cNvPr>
          <p:cNvSpPr txBox="1"/>
          <p:nvPr/>
        </p:nvSpPr>
        <p:spPr>
          <a:xfrm>
            <a:off x="6086543" y="1266088"/>
            <a:ext cx="57150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hr-HR" sz="1800" dirty="0">
                <a:solidFill>
                  <a:srgbClr val="000000"/>
                </a:solidFill>
                <a:latin typeface="Calibri" panose="020F0502020204030204" pitchFamily="34" charset="0"/>
              </a:rPr>
              <a:t> raznolika arhitektura</a:t>
            </a:r>
          </a:p>
          <a:p>
            <a:pPr>
              <a:spcBef>
                <a:spcPts val="1000"/>
              </a:spcBef>
              <a:buClrTx/>
              <a:buFont typeface="Wingdings" panose="05000000000000000000" pitchFamily="2" charset="2"/>
              <a:buChar char="§"/>
            </a:pPr>
            <a:r>
              <a:rPr lang="hr-HR" sz="1800" dirty="0">
                <a:solidFill>
                  <a:srgbClr val="000000"/>
                </a:solidFill>
                <a:latin typeface="Calibri" panose="020F0502020204030204" pitchFamily="34" charset="0"/>
              </a:rPr>
              <a:t> više od 8 000 stambenih zgrada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0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3162F7-1E26-71B3-7F61-2E417297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8" y="655929"/>
            <a:ext cx="3999109" cy="1645920"/>
          </a:xfrm>
        </p:spPr>
        <p:txBody>
          <a:bodyPr>
            <a:normAutofit/>
          </a:bodyPr>
          <a:lstStyle/>
          <a:p>
            <a:r>
              <a:rPr lang="hr-HR" sz="2800" b="1" dirty="0">
                <a:latin typeface="+mn-lt"/>
              </a:rPr>
              <a:t>Prikupljanje podataka</a:t>
            </a:r>
            <a:br>
              <a:rPr lang="hr-HR" sz="2800" dirty="0">
                <a:latin typeface="+mn-lt"/>
              </a:rPr>
            </a:br>
            <a:endParaRPr lang="hr-HR" sz="2800" dirty="0">
              <a:latin typeface="+mn-lt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2D28E5-254D-ED1D-FCC3-1794D20F6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r>
              <a:rPr lang="hr-HR" sz="1800" dirty="0"/>
              <a:t>Google </a:t>
            </a:r>
            <a:r>
              <a:rPr lang="hr-HR" sz="1800" dirty="0" err="1"/>
              <a:t>maps</a:t>
            </a:r>
            <a:r>
              <a:rPr lang="hr-HR" sz="1800" dirty="0"/>
              <a:t> (Google </a:t>
            </a:r>
            <a:r>
              <a:rPr lang="hr-HR" sz="1800" dirty="0" err="1"/>
              <a:t>street</a:t>
            </a:r>
            <a:r>
              <a:rPr lang="hr-HR" sz="1800" dirty="0"/>
              <a:t>)</a:t>
            </a:r>
          </a:p>
          <a:p>
            <a:r>
              <a:rPr lang="hr-HR" sz="1800" dirty="0"/>
              <a:t>Google </a:t>
            </a:r>
            <a:r>
              <a:rPr lang="hr-HR" sz="1800" dirty="0" err="1"/>
              <a:t>earth</a:t>
            </a:r>
            <a:endParaRPr lang="hr-HR" sz="1800" dirty="0"/>
          </a:p>
          <a:p>
            <a:r>
              <a:rPr lang="hr-HR" sz="1800" dirty="0"/>
              <a:t>Katastar (portal Uređena zemlja)</a:t>
            </a:r>
          </a:p>
          <a:p>
            <a:r>
              <a:rPr lang="hr-HR" sz="1800" dirty="0"/>
              <a:t>Drugi izvori (https://mapiranjetresnjevke.com/)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90667E-0785-8489-8646-98BD5502B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r="15037" b="-3"/>
          <a:stretch/>
        </p:blipFill>
        <p:spPr>
          <a:xfrm>
            <a:off x="246888" y="2606462"/>
            <a:ext cx="2834640" cy="363931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4BF7D1E-6E1B-4064-5038-25B41CCF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-3" b="-3"/>
          <a:stretch/>
        </p:blipFill>
        <p:spPr>
          <a:xfrm>
            <a:off x="3200400" y="2606462"/>
            <a:ext cx="2834640" cy="36393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AC635E0-3D19-D334-F692-1707FDCA8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r="19198" b="-3"/>
          <a:stretch/>
        </p:blipFill>
        <p:spPr>
          <a:xfrm>
            <a:off x="6153912" y="2606462"/>
            <a:ext cx="2834640" cy="3639312"/>
          </a:xfrm>
          <a:prstGeom prst="rect">
            <a:avLst/>
          </a:prstGeom>
        </p:spPr>
      </p:pic>
      <p:pic>
        <p:nvPicPr>
          <p:cNvPr id="7" name="Slika 6" descr="Slika na kojoj se prikazuje tekst, snimka zaslona, trava, vanjski&#10;&#10;Opis je automatski generiran">
            <a:extLst>
              <a:ext uri="{FF2B5EF4-FFF2-40B4-BE49-F238E27FC236}">
                <a16:creationId xmlns:a16="http://schemas.microsoft.com/office/drawing/2014/main" id="{523097C0-38F7-9494-CA62-FB36F492E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19847" b="-2"/>
          <a:stretch/>
        </p:blipFill>
        <p:spPr>
          <a:xfrm>
            <a:off x="9110472" y="2606462"/>
            <a:ext cx="283464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DAC267-30A2-3921-2475-52D0CC13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1" y="510047"/>
            <a:ext cx="5011707" cy="1645920"/>
          </a:xfrm>
        </p:spPr>
        <p:txBody>
          <a:bodyPr>
            <a:normAutofit/>
          </a:bodyPr>
          <a:lstStyle/>
          <a:p>
            <a:r>
              <a:rPr lang="hr-HR" sz="2800" b="1" dirty="0">
                <a:latin typeface="+mn-lt"/>
              </a:rPr>
              <a:t>Tipologija stambenih objekata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E2B12E-0FE7-2226-EC5E-EF4FE6AC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50" y="510047"/>
            <a:ext cx="6858000" cy="1645920"/>
          </a:xfrm>
        </p:spPr>
        <p:txBody>
          <a:bodyPr anchor="ctr">
            <a:normAutofit/>
          </a:bodyPr>
          <a:lstStyle/>
          <a:p>
            <a:r>
              <a:rPr lang="hr-HR" sz="1800" dirty="0"/>
              <a:t>URM_D – neomeđeno ziđe s mekanom međukatnom konstrukcijom</a:t>
            </a:r>
          </a:p>
          <a:p>
            <a:r>
              <a:rPr lang="hr-HR" sz="1800" dirty="0"/>
              <a:t>URM_S – neomeđeno ziđe s krutom međukatnom konstrukcijom</a:t>
            </a:r>
          </a:p>
          <a:p>
            <a:r>
              <a:rPr lang="hr-HR" sz="1800" dirty="0"/>
              <a:t>CM – omeđeno ziđe</a:t>
            </a:r>
          </a:p>
          <a:p>
            <a:r>
              <a:rPr lang="hr-HR" sz="1800" dirty="0"/>
              <a:t>RC2 – </a:t>
            </a:r>
            <a:r>
              <a:rPr lang="hr-HR" sz="1800" dirty="0" err="1"/>
              <a:t>armiranobetnske</a:t>
            </a:r>
            <a:r>
              <a:rPr lang="hr-HR" sz="1800" dirty="0"/>
              <a:t> konstrukcije </a:t>
            </a:r>
          </a:p>
        </p:txBody>
      </p:sp>
      <p:pic>
        <p:nvPicPr>
          <p:cNvPr id="7" name="Slika 6" descr="Slika na kojoj se prikazuje vanjski, nebo, zgrada, oblak&#10;&#10;Opis je automatski generiran">
            <a:extLst>
              <a:ext uri="{FF2B5EF4-FFF2-40B4-BE49-F238E27FC236}">
                <a16:creationId xmlns:a16="http://schemas.microsoft.com/office/drawing/2014/main" id="{889224AB-67E8-3C9C-59AB-5A263A236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r="-1" b="3341"/>
          <a:stretch/>
        </p:blipFill>
        <p:spPr>
          <a:xfrm>
            <a:off x="9107424" y="2599364"/>
            <a:ext cx="2834640" cy="3639312"/>
          </a:xfrm>
          <a:prstGeom prst="rect">
            <a:avLst/>
          </a:prstGeom>
        </p:spPr>
      </p:pic>
      <p:pic>
        <p:nvPicPr>
          <p:cNvPr id="6" name="Slika 5" descr="Slika na kojoj se prikazuje vanjski, zgrada, prozor, kuća&#10;&#10;Opis je automatski generiran">
            <a:extLst>
              <a:ext uri="{FF2B5EF4-FFF2-40B4-BE49-F238E27FC236}">
                <a16:creationId xmlns:a16="http://schemas.microsoft.com/office/drawing/2014/main" id="{4DB80E8E-894E-2B5A-B49E-46655F089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r="7443" b="-3"/>
          <a:stretch/>
        </p:blipFill>
        <p:spPr>
          <a:xfrm>
            <a:off x="6126480" y="2599364"/>
            <a:ext cx="2834640" cy="3639312"/>
          </a:xfrm>
          <a:prstGeom prst="rect">
            <a:avLst/>
          </a:prstGeom>
        </p:spPr>
      </p:pic>
      <p:pic>
        <p:nvPicPr>
          <p:cNvPr id="5" name="Slika 4" descr="Slika na kojoj se prikazuje prozor, zgrada, vanjski, nebo&#10;&#10;Opis je automatski generiran">
            <a:extLst>
              <a:ext uri="{FF2B5EF4-FFF2-40B4-BE49-F238E27FC236}">
                <a16:creationId xmlns:a16="http://schemas.microsoft.com/office/drawing/2014/main" id="{8901833C-246A-034E-721B-187373F62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18677" b="-3"/>
          <a:stretch/>
        </p:blipFill>
        <p:spPr>
          <a:xfrm>
            <a:off x="3145536" y="2576314"/>
            <a:ext cx="2834640" cy="3639312"/>
          </a:xfrm>
          <a:prstGeom prst="rect">
            <a:avLst/>
          </a:prstGeom>
        </p:spPr>
      </p:pic>
      <p:pic>
        <p:nvPicPr>
          <p:cNvPr id="4" name="Slika 3" descr="Slika na kojoj se prikazuje zgrada, vanjski, prozor, nebo&#10;&#10;Opis je automatski generiran">
            <a:extLst>
              <a:ext uri="{FF2B5EF4-FFF2-40B4-BE49-F238E27FC236}">
                <a16:creationId xmlns:a16="http://schemas.microsoft.com/office/drawing/2014/main" id="{C29C15A1-C00C-DF11-BEC0-3A19A6B8DA98}"/>
              </a:ext>
            </a:extLst>
          </p:cNvPr>
          <p:cNvPicPr/>
          <p:nvPr/>
        </p:nvPicPr>
        <p:blipFill rotWithShape="1">
          <a:blip r:embed="rId5"/>
          <a:srcRect l="18617" r="20627" b="-4"/>
          <a:stretch/>
        </p:blipFill>
        <p:spPr>
          <a:xfrm>
            <a:off x="164592" y="2576314"/>
            <a:ext cx="2834640" cy="3639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3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70374C-4A9B-2665-E79C-1A660BF9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52" y="228106"/>
            <a:ext cx="5645095" cy="1325563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+mn-lt"/>
              </a:rPr>
              <a:t>Baza gradske četvrti Trešnjevka-sjever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2BF7B-D3AB-16B6-A595-0BFE0305A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919" y="1210158"/>
            <a:ext cx="8752054" cy="526131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7F2A7AF-768B-EEC2-49E3-3825FB610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66" y="1553669"/>
            <a:ext cx="7281359" cy="41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EB1140-D277-B4EE-D1C7-9D4FE76C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491" y="320549"/>
            <a:ext cx="5961017" cy="1325563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+mn-lt"/>
              </a:rPr>
              <a:t>Analiza podataka prema atributima</a:t>
            </a:r>
          </a:p>
        </p:txBody>
      </p:sp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9C7858D0-F6DE-F6A1-D476-732F55E2D6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927450"/>
              </p:ext>
            </p:extLst>
          </p:nvPr>
        </p:nvGraphicFramePr>
        <p:xfrm>
          <a:off x="4476584" y="1604175"/>
          <a:ext cx="6758798" cy="405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3E566F90-4C76-67FC-384B-E23C950C0144}"/>
              </a:ext>
            </a:extLst>
          </p:cNvPr>
          <p:cNvSpPr txBox="1"/>
          <p:nvPr/>
        </p:nvSpPr>
        <p:spPr>
          <a:xfrm>
            <a:off x="469127" y="1690688"/>
            <a:ext cx="3339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Podjela prema tipu konstrukcije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Podjela u ovisnosti o rasponu izgradnje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Podjela u odnosu na katnost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Podjela prema položaju u bloku</a:t>
            </a:r>
          </a:p>
        </p:txBody>
      </p:sp>
      <p:graphicFrame>
        <p:nvGraphicFramePr>
          <p:cNvPr id="11" name="Grafikon 10">
            <a:extLst>
              <a:ext uri="{FF2B5EF4-FFF2-40B4-BE49-F238E27FC236}">
                <a16:creationId xmlns:a16="http://schemas.microsoft.com/office/drawing/2014/main" id="{586762AB-23EB-4D04-AF80-CFA6A977E4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675860"/>
              </p:ext>
            </p:extLst>
          </p:nvPr>
        </p:nvGraphicFramePr>
        <p:xfrm>
          <a:off x="4973942" y="1515024"/>
          <a:ext cx="6439067" cy="432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kon 11">
            <a:extLst>
              <a:ext uri="{FF2B5EF4-FFF2-40B4-BE49-F238E27FC236}">
                <a16:creationId xmlns:a16="http://schemas.microsoft.com/office/drawing/2014/main" id="{E4619586-2B17-9CDA-D5C2-448D48DCDF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451628"/>
              </p:ext>
            </p:extLst>
          </p:nvPr>
        </p:nvGraphicFramePr>
        <p:xfrm>
          <a:off x="4229592" y="1604175"/>
          <a:ext cx="7183417" cy="432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ikon 12">
            <a:extLst>
              <a:ext uri="{FF2B5EF4-FFF2-40B4-BE49-F238E27FC236}">
                <a16:creationId xmlns:a16="http://schemas.microsoft.com/office/drawing/2014/main" id="{50647EF0-932E-BC62-6006-3228EED9D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745506"/>
              </p:ext>
            </p:extLst>
          </p:nvPr>
        </p:nvGraphicFramePr>
        <p:xfrm>
          <a:off x="4476584" y="1604175"/>
          <a:ext cx="6435404" cy="433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816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  <p:bldGraphic spid="1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A893E1-2C42-09D8-09FF-665EB9146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785" y="2046986"/>
            <a:ext cx="8760429" cy="2764028"/>
          </a:xfrm>
        </p:spPr>
        <p:txBody>
          <a:bodyPr anchor="ctr">
            <a:normAutofit/>
          </a:bodyPr>
          <a:lstStyle/>
          <a:p>
            <a:r>
              <a:rPr lang="hr-HR" sz="4800" dirty="0">
                <a:latin typeface="+mn-lt"/>
              </a:rPr>
              <a:t>Gradska četvrt Trešnjevka – sjever: gruba procjena </a:t>
            </a:r>
            <a:r>
              <a:rPr lang="hr-HR" sz="4800" dirty="0" err="1">
                <a:latin typeface="+mn-lt"/>
              </a:rPr>
              <a:t>oštetljivosti</a:t>
            </a:r>
            <a:r>
              <a:rPr lang="hr-HR" sz="4800" dirty="0">
                <a:latin typeface="+mn-lt"/>
              </a:rPr>
              <a:t> zgrada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2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8A2278-882C-CA8E-1873-D5767E508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667911"/>
            <a:ext cx="10058400" cy="5453920"/>
          </a:xfrm>
        </p:spPr>
        <p:txBody>
          <a:bodyPr>
            <a:normAutofit/>
          </a:bodyPr>
          <a:lstStyle/>
          <a:p>
            <a:pPr marL="0" indent="0">
              <a:buClr>
                <a:schemeClr val="tx2">
                  <a:lumMod val="50000"/>
                  <a:lumOff val="50000"/>
                </a:schemeClr>
              </a:buClr>
              <a:buNone/>
            </a:pP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Potres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prirodna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katastrofa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koja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dogoditi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bilo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kojem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trenutku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nemoguće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spriječiti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predvidjeti</a:t>
            </a: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2">
                  <a:lumMod val="50000"/>
                  <a:lumOff val="50000"/>
                </a:schemeClr>
              </a:buClr>
              <a:buNone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hr-HR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hr-HR" sz="1800" b="1" dirty="0">
                <a:latin typeface="Calibri" panose="020F0502020204030204" pitchFamily="34" charset="0"/>
                <a:cs typeface="Arial" panose="020B0604020202020204" pitchFamily="34" charset="0"/>
              </a:rPr>
              <a:t> Hrvatska</a:t>
            </a:r>
            <a:r>
              <a:rPr lang="hr-HR" sz="1800" dirty="0">
                <a:latin typeface="Calibri" panose="020F0502020204030204" pitchFamily="34" charset="0"/>
                <a:cs typeface="Arial" panose="020B0604020202020204" pitchFamily="34" charset="0"/>
              </a:rPr>
              <a:t> – jedna od najugroženijih država u Europi 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259E20-1531-1421-BC44-95E1171C7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2" b="60889"/>
          <a:stretch/>
        </p:blipFill>
        <p:spPr>
          <a:xfrm>
            <a:off x="1400635" y="1653298"/>
            <a:ext cx="5127062" cy="2848068"/>
          </a:xfrm>
          <a:prstGeom prst="rect">
            <a:avLst/>
          </a:prstGeom>
        </p:spPr>
      </p:pic>
      <p:pic>
        <p:nvPicPr>
          <p:cNvPr id="7" name="Picture 6" descr="A picture containing outdoor, ground, old, pile&#10;&#10;Description automatically generated">
            <a:extLst>
              <a:ext uri="{FF2B5EF4-FFF2-40B4-BE49-F238E27FC236}">
                <a16:creationId xmlns:a16="http://schemas.microsoft.com/office/drawing/2014/main" id="{F4C92BC5-97CC-7DA8-D051-9EEE5A55C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68" y="1653298"/>
            <a:ext cx="4651267" cy="2857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2BEC5-0735-9E3F-615C-DFDF243AA9EC}"/>
              </a:ext>
            </a:extLst>
          </p:cNvPr>
          <p:cNvSpPr txBox="1"/>
          <p:nvPr/>
        </p:nvSpPr>
        <p:spPr>
          <a:xfrm>
            <a:off x="6283747" y="4993235"/>
            <a:ext cx="413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latin typeface="Calibri" panose="020F0502020204030204" pitchFamily="34" charset="0"/>
                <a:cs typeface="Arial" panose="020B0604020202020204" pitchFamily="34" charset="0"/>
              </a:rPr>
              <a:t>→  važnost procjene potresnog rizika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3C7946-4BB4-7550-66FA-62EE3F548614}"/>
              </a:ext>
            </a:extLst>
          </p:cNvPr>
          <p:cNvSpPr txBox="1"/>
          <p:nvPr/>
        </p:nvSpPr>
        <p:spPr>
          <a:xfrm>
            <a:off x="567559" y="662152"/>
            <a:ext cx="1097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Rizik od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potresa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definirati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kao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kombinacija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posljedica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događaja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opasnosti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odgovarajuće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vjerojatnosti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jegove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pojave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Faktori</a:t>
            </a:r>
            <a:r>
              <a:rPr lang="hr-HR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 descr="A cartoon of a land with trees and a crack&#10;&#10;Description automatically generated">
            <a:extLst>
              <a:ext uri="{FF2B5EF4-FFF2-40B4-BE49-F238E27FC236}">
                <a16:creationId xmlns:a16="http://schemas.microsoft.com/office/drawing/2014/main" id="{95BFBB2F-4279-B538-1A87-C1014B570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" y="1958558"/>
            <a:ext cx="2759963" cy="2759963"/>
          </a:xfrm>
          <a:prstGeom prst="rect">
            <a:avLst/>
          </a:prstGeom>
        </p:spPr>
      </p:pic>
      <p:pic>
        <p:nvPicPr>
          <p:cNvPr id="6" name="Picture 5" descr="A cartoon of a broken land&#10;&#10;Description automatically generated with medium confidence">
            <a:extLst>
              <a:ext uri="{FF2B5EF4-FFF2-40B4-BE49-F238E27FC236}">
                <a16:creationId xmlns:a16="http://schemas.microsoft.com/office/drawing/2014/main" id="{E4A34DED-3740-3907-E3A6-BB4A8D9A3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38" y="1958558"/>
            <a:ext cx="2756247" cy="2759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36CF6-88E2-EBA6-3FBB-CBB3C1AA9628}"/>
              </a:ext>
            </a:extLst>
          </p:cNvPr>
          <p:cNvSpPr txBox="1"/>
          <p:nvPr/>
        </p:nvSpPr>
        <p:spPr>
          <a:xfrm>
            <a:off x="567559" y="4728143"/>
            <a:ext cx="292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Seizmička opasnost/hazard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F7F3D-FD6E-2937-49EE-C8AF9DC91418}"/>
              </a:ext>
            </a:extLst>
          </p:cNvPr>
          <p:cNvSpPr txBox="1"/>
          <p:nvPr/>
        </p:nvSpPr>
        <p:spPr>
          <a:xfrm>
            <a:off x="3658701" y="4728143"/>
            <a:ext cx="292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Izloženost izgrađenog okoliša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8C270-4E2A-1163-C17C-4A785EA34EC3}"/>
              </a:ext>
            </a:extLst>
          </p:cNvPr>
          <p:cNvSpPr txBox="1"/>
          <p:nvPr/>
        </p:nvSpPr>
        <p:spPr>
          <a:xfrm>
            <a:off x="6749843" y="4718520"/>
            <a:ext cx="494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u="sng" dirty="0"/>
              <a:t>Fizička </a:t>
            </a:r>
            <a:r>
              <a:rPr lang="hr-HR" b="1" u="sng" dirty="0" err="1"/>
              <a:t>oštetljivost</a:t>
            </a:r>
            <a:r>
              <a:rPr lang="hr-HR" b="1" u="sng" dirty="0"/>
              <a:t> pojedinog tipa građevina</a:t>
            </a:r>
            <a:endParaRPr lang="en-US" b="1" u="sng" dirty="0"/>
          </a:p>
        </p:txBody>
      </p:sp>
      <p:pic>
        <p:nvPicPr>
          <p:cNvPr id="10" name="Picture 9" descr="A diagram of different colors of the same color&#10;&#10;Description automatically generated">
            <a:extLst>
              <a:ext uri="{FF2B5EF4-FFF2-40B4-BE49-F238E27FC236}">
                <a16:creationId xmlns:a16="http://schemas.microsoft.com/office/drawing/2014/main" id="{2FEE7C75-29E8-A923-C7CB-33E822CDA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19" y="1958531"/>
            <a:ext cx="4942574" cy="275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636</Words>
  <Application>Microsoft Office PowerPoint</Application>
  <PresentationFormat>Widescreen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Gradska četvrt Trešnjevka – sjever: baza podataka o građevinama</vt:lpstr>
      <vt:lpstr> Karakteristike  gradske četvrti Trešnjevka - sjever</vt:lpstr>
      <vt:lpstr>Prikupljanje podataka </vt:lpstr>
      <vt:lpstr>Tipologija stambenih objekata</vt:lpstr>
      <vt:lpstr>Baza gradske četvrti Trešnjevka-sjever</vt:lpstr>
      <vt:lpstr>Analiza podataka prema atributima</vt:lpstr>
      <vt:lpstr>Gradska četvrt Trešnjevka – sjever: gruba procjena oštetljivosti zgrada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Zahvaljujemo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Gradska četvrt Trešnjevka – sjever: baza podataka o građevinama</dc:title>
  <dc:creator>Ivan Kosalec</dc:creator>
  <cp:lastModifiedBy>Nika Rakas</cp:lastModifiedBy>
  <cp:revision>13</cp:revision>
  <dcterms:created xsi:type="dcterms:W3CDTF">2023-10-17T06:56:17Z</dcterms:created>
  <dcterms:modified xsi:type="dcterms:W3CDTF">2023-10-17T19:37:00Z</dcterms:modified>
</cp:coreProperties>
</file>